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 id="2147483689" r:id="rId3"/>
    <p:sldMasterId id="2147483701" r:id="rId4"/>
  </p:sldMasterIdLst>
  <p:notesMasterIdLst>
    <p:notesMasterId r:id="rId71"/>
  </p:notesMasterIdLst>
  <p:sldIdLst>
    <p:sldId id="346" r:id="rId5"/>
    <p:sldId id="275" r:id="rId6"/>
    <p:sldId id="361" r:id="rId7"/>
    <p:sldId id="258" r:id="rId8"/>
    <p:sldId id="259" r:id="rId9"/>
    <p:sldId id="260" r:id="rId10"/>
    <p:sldId id="261" r:id="rId11"/>
    <p:sldId id="262" r:id="rId12"/>
    <p:sldId id="263" r:id="rId13"/>
    <p:sldId id="264" r:id="rId14"/>
    <p:sldId id="271" r:id="rId15"/>
    <p:sldId id="359" r:id="rId16"/>
    <p:sldId id="272" r:id="rId17"/>
    <p:sldId id="273" r:id="rId18"/>
    <p:sldId id="274" r:id="rId19"/>
    <p:sldId id="268" r:id="rId20"/>
    <p:sldId id="269" r:id="rId21"/>
    <p:sldId id="360" r:id="rId22"/>
    <p:sldId id="362" r:id="rId23"/>
    <p:sldId id="347" r:id="rId24"/>
    <p:sldId id="277" r:id="rId25"/>
    <p:sldId id="278" r:id="rId26"/>
    <p:sldId id="279" r:id="rId27"/>
    <p:sldId id="280" r:id="rId28"/>
    <p:sldId id="281" r:id="rId29"/>
    <p:sldId id="282" r:id="rId30"/>
    <p:sldId id="283" r:id="rId31"/>
    <p:sldId id="363" r:id="rId32"/>
    <p:sldId id="364" r:id="rId33"/>
    <p:sldId id="365" r:id="rId34"/>
    <p:sldId id="366" r:id="rId35"/>
    <p:sldId id="284" r:id="rId36"/>
    <p:sldId id="285" r:id="rId37"/>
    <p:sldId id="348" r:id="rId38"/>
    <p:sldId id="338" r:id="rId39"/>
    <p:sldId id="288" r:id="rId40"/>
    <p:sldId id="289" r:id="rId41"/>
    <p:sldId id="290" r:id="rId42"/>
    <p:sldId id="291" r:id="rId43"/>
    <p:sldId id="292" r:id="rId44"/>
    <p:sldId id="293" r:id="rId45"/>
    <p:sldId id="295" r:id="rId46"/>
    <p:sldId id="296" r:id="rId47"/>
    <p:sldId id="297" r:id="rId48"/>
    <p:sldId id="298" r:id="rId49"/>
    <p:sldId id="350" r:id="rId50"/>
    <p:sldId id="304" r:id="rId51"/>
    <p:sldId id="305" r:id="rId52"/>
    <p:sldId id="306" r:id="rId53"/>
    <p:sldId id="351" r:id="rId54"/>
    <p:sldId id="309" r:id="rId55"/>
    <p:sldId id="310" r:id="rId56"/>
    <p:sldId id="352" r:id="rId57"/>
    <p:sldId id="312" r:id="rId58"/>
    <p:sldId id="353" r:id="rId59"/>
    <p:sldId id="342" r:id="rId60"/>
    <p:sldId id="354" r:id="rId61"/>
    <p:sldId id="355" r:id="rId62"/>
    <p:sldId id="356" r:id="rId63"/>
    <p:sldId id="357" r:id="rId64"/>
    <p:sldId id="315" r:id="rId65"/>
    <p:sldId id="316" r:id="rId66"/>
    <p:sldId id="317" r:id="rId67"/>
    <p:sldId id="318" r:id="rId68"/>
    <p:sldId id="319" r:id="rId69"/>
    <p:sldId id="349"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84515" autoAdjust="0"/>
  </p:normalViewPr>
  <p:slideViewPr>
    <p:cSldViewPr snapToGrid="0">
      <p:cViewPr varScale="1">
        <p:scale>
          <a:sx n="94" d="100"/>
          <a:sy n="94" d="100"/>
        </p:scale>
        <p:origin x="112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D749D-B5D2-46F7-A70A-A6074D4F0B22}" type="datetimeFigureOut">
              <a:rPr lang="zh-CN" altLang="en-US" smtClean="0"/>
              <a:t>2017/12/6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6AE5D-0943-4A63-B004-34FFEC7B96E8}" type="slidenum">
              <a:rPr lang="zh-CN" altLang="en-US" smtClean="0"/>
              <a:t>‹#›</a:t>
            </a:fld>
            <a:endParaRPr lang="zh-CN" altLang="en-US"/>
          </a:p>
        </p:txBody>
      </p:sp>
    </p:spTree>
    <p:extLst>
      <p:ext uri="{BB962C8B-B14F-4D97-AF65-F5344CB8AC3E}">
        <p14:creationId xmlns:p14="http://schemas.microsoft.com/office/powerpoint/2010/main" val="102221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earch.china.alibaba.com/news/k-iPhone+OS_n-y.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056C57-5209-445D-B314-32BFBF3E64AE}" type="slidenum">
              <a:rPr lang="de-DE" altLang="zh-CN" smtClean="0">
                <a:solidFill>
                  <a:srgbClr val="000000"/>
                </a:solidFill>
              </a:rPr>
              <a:pPr>
                <a:defRPr/>
              </a:pPr>
              <a:t>1</a:t>
            </a:fld>
            <a:endParaRPr lang="de-DE" altLang="zh-CN">
              <a:solidFill>
                <a:srgbClr val="000000"/>
              </a:solidFill>
            </a:endParaRPr>
          </a:p>
        </p:txBody>
      </p:sp>
    </p:spTree>
    <p:extLst>
      <p:ext uri="{BB962C8B-B14F-4D97-AF65-F5344CB8AC3E}">
        <p14:creationId xmlns:p14="http://schemas.microsoft.com/office/powerpoint/2010/main" val="3709879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A6AE5D-0943-4A63-B004-34FFEC7B96E8}" type="slidenum">
              <a:rPr lang="zh-CN" altLang="en-US" smtClean="0"/>
              <a:t>14</a:t>
            </a:fld>
            <a:endParaRPr lang="zh-CN" altLang="en-US"/>
          </a:p>
        </p:txBody>
      </p:sp>
    </p:spTree>
    <p:extLst>
      <p:ext uri="{BB962C8B-B14F-4D97-AF65-F5344CB8AC3E}">
        <p14:creationId xmlns:p14="http://schemas.microsoft.com/office/powerpoint/2010/main" val="380826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1143000" y="695325"/>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9875" name="Rectangle 2"/>
          <p:cNvSpPr>
            <a:spLocks noGrp="1" noChangeArrowheads="1"/>
          </p:cNvSpPr>
          <p:nvPr>
            <p:ph type="body"/>
          </p:nvPr>
        </p:nvSpPr>
        <p:spPr>
          <a:xfrm>
            <a:off x="685800" y="4343400"/>
            <a:ext cx="54832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zh-CN" altLang="en-US" smtClean="0">
                <a:latin typeface="Arial" panose="020B0604020202020204" pitchFamily="34" charset="0"/>
              </a:rPr>
              <a:t>这是最早被发现的一个手机病毒，准确的讲应该是蠕虫，它感染的</a:t>
            </a:r>
            <a:r>
              <a:rPr lang="en-US" altLang="zh-CN" smtClean="0">
                <a:latin typeface="Arial" panose="020B0604020202020204" pitchFamily="34" charset="0"/>
              </a:rPr>
              <a:t>symbian</a:t>
            </a:r>
            <a:r>
              <a:rPr lang="zh-CN" altLang="en-US" smtClean="0">
                <a:latin typeface="Arial" panose="020B0604020202020204" pitchFamily="34" charset="0"/>
              </a:rPr>
              <a:t>系统的一个可执行文件</a:t>
            </a:r>
            <a:r>
              <a:rPr lang="en-GB" altLang="zh-CN" smtClean="0">
                <a:latin typeface="Arial" panose="020B0604020202020204" pitchFamily="34" charset="0"/>
              </a:rPr>
              <a:t>caribe.sis</a:t>
            </a:r>
            <a:r>
              <a:rPr lang="zh-CN" altLang="en-US" smtClean="0">
                <a:latin typeface="Arial" panose="020B0604020202020204" pitchFamily="34" charset="0"/>
              </a:rPr>
              <a:t>，并通过手机上的蓝牙进行传播，被感染的手机，开机的时候总会显示</a:t>
            </a:r>
            <a:r>
              <a:rPr lang="en-US" altLang="zh-CN" smtClean="0">
                <a:latin typeface="Arial" panose="020B0604020202020204" pitchFamily="34" charset="0"/>
              </a:rPr>
              <a:t>Caribe</a:t>
            </a:r>
            <a:r>
              <a:rPr lang="zh-CN" altLang="en-US" smtClean="0">
                <a:latin typeface="Arial" panose="020B0604020202020204" pitchFamily="34" charset="0"/>
              </a:rPr>
              <a:t>，除此之外，应该没什么破坏性。</a:t>
            </a:r>
            <a:endParaRPr lang="en-GB" altLang="zh-CN" smtClean="0">
              <a:latin typeface="Arial" panose="020B0604020202020204" pitchFamily="34" charset="0"/>
            </a:endParaRP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16537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Text Box 1"/>
          <p:cNvSpPr txBox="1">
            <a:spLocks noChangeArrowheads="1"/>
          </p:cNvSpPr>
          <p:nvPr/>
        </p:nvSpPr>
        <p:spPr bwMode="auto">
          <a:xfrm>
            <a:off x="1143000" y="695325"/>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80899" name="Rectangle 2"/>
          <p:cNvSpPr>
            <a:spLocks noGrp="1" noChangeArrowheads="1"/>
          </p:cNvSpPr>
          <p:nvPr>
            <p:ph type="body"/>
          </p:nvPr>
        </p:nvSpPr>
        <p:spPr>
          <a:xfrm>
            <a:off x="685800" y="4343400"/>
            <a:ext cx="54832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zh-CN" altLang="en-US" smtClean="0">
                <a:latin typeface="Arial" panose="020B0604020202020204" pitchFamily="34" charset="0"/>
              </a:rPr>
              <a:t>刚才那个是第一个病毒，现在介绍一个最近的一个手机病毒，</a:t>
            </a:r>
            <a:r>
              <a:rPr lang="en-US" altLang="zh-CN" smtClean="0">
                <a:latin typeface="Arial" panose="020B0604020202020204" pitchFamily="34" charset="0"/>
              </a:rPr>
              <a:t>Android</a:t>
            </a:r>
            <a:r>
              <a:rPr lang="zh-CN" altLang="en-US" smtClean="0">
                <a:latin typeface="Arial" panose="020B0604020202020204" pitchFamily="34" charset="0"/>
              </a:rPr>
              <a:t>愚人节病毒，就发生在这个月的</a:t>
            </a:r>
            <a:r>
              <a:rPr lang="en-US" altLang="zh-CN" smtClean="0">
                <a:latin typeface="Arial" panose="020B0604020202020204" pitchFamily="34" charset="0"/>
              </a:rPr>
              <a:t>1</a:t>
            </a:r>
            <a:r>
              <a:rPr lang="zh-CN" altLang="en-US" smtClean="0">
                <a:latin typeface="Arial" panose="020B0604020202020204" pitchFamily="34" charset="0"/>
              </a:rPr>
              <a:t>号，</a:t>
            </a:r>
            <a:r>
              <a:rPr lang="en-US" altLang="zh-CN" smtClean="0">
                <a:latin typeface="Arial" panose="020B0604020202020204" pitchFamily="34" charset="0"/>
              </a:rPr>
              <a:t>Android</a:t>
            </a:r>
            <a:r>
              <a:rPr lang="zh-CN" altLang="en-US" smtClean="0">
                <a:latin typeface="Arial" panose="020B0604020202020204" pitchFamily="34" charset="0"/>
              </a:rPr>
              <a:t>手机要是感染这个病毒，它会搜集用户的</a:t>
            </a:r>
            <a:r>
              <a:rPr lang="en-US" altLang="zh-CN" smtClean="0">
                <a:latin typeface="Arial" panose="020B0604020202020204" pitchFamily="34" charset="0"/>
              </a:rPr>
              <a:t>IMEI</a:t>
            </a:r>
            <a:r>
              <a:rPr lang="zh-CN" altLang="en-US" smtClean="0">
                <a:latin typeface="Arial" panose="020B0604020202020204" pitchFamily="34" charset="0"/>
              </a:rPr>
              <a:t>，手机号，地理位置信息的用户数据，并上传到一个网站。另外，因为是愚人节嘛，它还会向通讯录里的所有联系人发送下面这条愚人节短信。这条短信是说，我刚刚从网上下了一个</a:t>
            </a:r>
            <a:r>
              <a:rPr lang="en-US" altLang="zh-CN" smtClean="0">
                <a:latin typeface="Arial" panose="020B0604020202020204" pitchFamily="34" charset="0"/>
              </a:rPr>
              <a:t>Android</a:t>
            </a:r>
            <a:r>
              <a:rPr lang="zh-CN" altLang="en-US" smtClean="0">
                <a:latin typeface="Arial" panose="020B0604020202020204" pitchFamily="34" charset="0"/>
              </a:rPr>
              <a:t>的盗版软件，我很愚蠢，大家别像我这样当一个偷盗者。</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这个病毒这是通过一个叫做</a:t>
            </a:r>
            <a:r>
              <a:rPr lang="en-US" altLang="zh-CN" smtClean="0">
                <a:latin typeface="Arial" panose="020B0604020202020204" pitchFamily="34" charset="0"/>
              </a:rPr>
              <a:t>Walk&amp;Text</a:t>
            </a:r>
            <a:r>
              <a:rPr lang="zh-CN" altLang="en-US" smtClean="0">
                <a:latin typeface="Arial" panose="020B0604020202020204" pitchFamily="34" charset="0"/>
              </a:rPr>
              <a:t>的</a:t>
            </a:r>
            <a:r>
              <a:rPr lang="en-US" altLang="zh-CN" smtClean="0">
                <a:latin typeface="Arial" panose="020B0604020202020204" pitchFamily="34" charset="0"/>
              </a:rPr>
              <a:t>Android</a:t>
            </a:r>
            <a:r>
              <a:rPr lang="zh-CN" altLang="en-US" smtClean="0">
                <a:latin typeface="Arial" panose="020B0604020202020204" pitchFamily="34" charset="0"/>
              </a:rPr>
              <a:t>应用进行感染的。</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所以大家平时从其他网站下那些破解版呀，绿色版之类的软件确实应该小心。</a:t>
            </a:r>
            <a:endParaRPr lang="en-US" altLang="zh-CN" smtClean="0">
              <a:latin typeface="Arial" panose="020B0604020202020204" pitchFamily="34" charset="0"/>
            </a:endParaRPr>
          </a:p>
        </p:txBody>
      </p:sp>
    </p:spTree>
    <p:extLst>
      <p:ext uri="{BB962C8B-B14F-4D97-AF65-F5344CB8AC3E}">
        <p14:creationId xmlns:p14="http://schemas.microsoft.com/office/powerpoint/2010/main" val="293210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p:spPr>
        <p:txBody>
          <a:bodyPr/>
          <a:lstStyle/>
          <a:p>
            <a:pPr eaLnBrk="1" hangingPunct="1"/>
            <a:endParaRPr lang="zh-CN" altLang="en-US" smtClean="0"/>
          </a:p>
        </p:txBody>
      </p:sp>
      <p:sp>
        <p:nvSpPr>
          <p:cNvPr id="78852" name="灯片编号占位符 3"/>
          <p:cNvSpPr>
            <a:spLocks noGrp="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54A420EB-6C59-4EE8-A435-83CAFA9957BC}" type="slidenum">
              <a:rPr lang="en-US" altLang="zh-CN" smtClean="0"/>
              <a:pPr eaLnBrk="1" hangingPunct="1"/>
              <a:t>18</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国家重点研发计划“网络空间安全”重点专项是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国家中长期科学和技术发展规划纲要（</a:t>
            </a:r>
            <a:r>
              <a:rPr lang="en-US" altLang="zh-CN" sz="1200" b="0" i="0" kern="1200" dirty="0" smtClean="0">
                <a:solidFill>
                  <a:schemeClr val="tx1"/>
                </a:solidFill>
                <a:effectLst/>
                <a:latin typeface="+mn-lt"/>
                <a:ea typeface="+mn-ea"/>
                <a:cs typeface="+mn-cs"/>
              </a:rPr>
              <a:t>2006-2020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所确定的国家重点专项之一。有多个项目涉及到智能终端安全。</a:t>
            </a:r>
            <a:endParaRPr lang="zh-CN" altLang="en-US" dirty="0"/>
          </a:p>
        </p:txBody>
      </p:sp>
      <p:sp>
        <p:nvSpPr>
          <p:cNvPr id="4" name="灯片编号占位符 3"/>
          <p:cNvSpPr>
            <a:spLocks noGrp="1"/>
          </p:cNvSpPr>
          <p:nvPr>
            <p:ph type="sldNum" sz="quarter" idx="10"/>
          </p:nvPr>
        </p:nvSpPr>
        <p:spPr/>
        <p:txBody>
          <a:bodyPr/>
          <a:lstStyle/>
          <a:p>
            <a:fld id="{3CA6AE5D-0943-4A63-B004-34FFEC7B96E8}" type="slidenum">
              <a:rPr lang="zh-CN" altLang="en-US" smtClean="0"/>
              <a:t>19</a:t>
            </a:fld>
            <a:endParaRPr lang="zh-CN" altLang="en-US"/>
          </a:p>
        </p:txBody>
      </p:sp>
    </p:spTree>
    <p:extLst>
      <p:ext uri="{BB962C8B-B14F-4D97-AF65-F5344CB8AC3E}">
        <p14:creationId xmlns:p14="http://schemas.microsoft.com/office/powerpoint/2010/main" val="1032777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我们之前开发的应用监控软件就需要先对手机</a:t>
            </a:r>
            <a:r>
              <a:rPr lang="en-US" altLang="zh-CN" dirty="0" smtClean="0"/>
              <a:t>root</a:t>
            </a:r>
            <a:r>
              <a:rPr lang="zh-CN" altLang="en-US" dirty="0" smtClean="0"/>
              <a:t>。</a:t>
            </a:r>
            <a:endParaRPr lang="en-US" altLang="zh-CN" dirty="0" smtClean="0"/>
          </a:p>
          <a:p>
            <a:r>
              <a:rPr lang="zh-CN" altLang="en-US" dirty="0" smtClean="0"/>
              <a:t>自己刷机变成了砖。</a:t>
            </a:r>
            <a:endParaRPr lang="en-US" altLang="zh-CN" dirty="0" smtClean="0"/>
          </a:p>
          <a:p>
            <a:r>
              <a:rPr lang="zh-CN" altLang="en-US" dirty="0" smtClean="0"/>
              <a:t>修改游戏数据？</a:t>
            </a:r>
            <a:r>
              <a:rPr lang="en-US" altLang="zh-CN" dirty="0" smtClean="0"/>
              <a:t>Game Buster</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CA6AE5D-0943-4A63-B004-34FFEC7B96E8}" type="slidenum">
              <a:rPr lang="zh-CN" altLang="en-US" smtClean="0"/>
              <a:t>31</a:t>
            </a:fld>
            <a:endParaRPr lang="zh-CN" altLang="en-US"/>
          </a:p>
        </p:txBody>
      </p:sp>
    </p:spTree>
    <p:extLst>
      <p:ext uri="{BB962C8B-B14F-4D97-AF65-F5344CB8AC3E}">
        <p14:creationId xmlns:p14="http://schemas.microsoft.com/office/powerpoint/2010/main" val="352541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做个调查：问大家没有手机的举手？没有智能手机的举手？安卓的举手？苹果的举手？</a:t>
            </a:r>
            <a:endParaRPr lang="zh-CN" altLang="en-US" dirty="0"/>
          </a:p>
        </p:txBody>
      </p:sp>
      <p:sp>
        <p:nvSpPr>
          <p:cNvPr id="4" name="灯片编号占位符 3"/>
          <p:cNvSpPr>
            <a:spLocks noGrp="1"/>
          </p:cNvSpPr>
          <p:nvPr>
            <p:ph type="sldNum" sz="quarter" idx="10"/>
          </p:nvPr>
        </p:nvSpPr>
        <p:spPr/>
        <p:txBody>
          <a:bodyPr/>
          <a:lstStyle/>
          <a:p>
            <a:fld id="{3CA6AE5D-0943-4A63-B004-34FFEC7B96E8}" type="slidenum">
              <a:rPr lang="zh-CN" altLang="en-US" smtClean="0"/>
              <a:t>3</a:t>
            </a:fld>
            <a:endParaRPr lang="zh-CN" altLang="en-US"/>
          </a:p>
        </p:txBody>
      </p:sp>
    </p:spTree>
    <p:extLst>
      <p:ext uri="{BB962C8B-B14F-4D97-AF65-F5344CB8AC3E}">
        <p14:creationId xmlns:p14="http://schemas.microsoft.com/office/powerpoint/2010/main" val="292321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p:spPr>
        <p:txBody>
          <a:bodyPr/>
          <a:lstStyle/>
          <a:p>
            <a:pPr eaLnBrk="1" hangingPunct="1"/>
            <a:r>
              <a:rPr lang="zh-CN" altLang="en-US" b="1" dirty="0" smtClean="0">
                <a:latin typeface="Arial" panose="020B0604020202020204" pitchFamily="34" charset="0"/>
              </a:rPr>
              <a:t>丢过手机的举手？丢了以后找到手机的举手？丢了以后你会怎么办？</a:t>
            </a:r>
            <a:endParaRPr lang="en-US" altLang="zh-CN" b="1" dirty="0" smtClean="0">
              <a:latin typeface="Arial" panose="020B0604020202020204" pitchFamily="34" charset="0"/>
            </a:endParaRPr>
          </a:p>
          <a:p>
            <a:pPr eaLnBrk="1" hangingPunct="1"/>
            <a:r>
              <a:rPr lang="en-US" altLang="zh-CN" b="1" dirty="0" smtClean="0">
                <a:latin typeface="Arial" panose="020B0604020202020204" pitchFamily="34" charset="0"/>
              </a:rPr>
              <a:t>PIN</a:t>
            </a:r>
            <a:r>
              <a:rPr lang="zh-CN" altLang="en-US" b="1" dirty="0" smtClean="0">
                <a:latin typeface="Arial" panose="020B0604020202020204" pitchFamily="34" charset="0"/>
              </a:rPr>
              <a:t>码 </a:t>
            </a:r>
            <a:r>
              <a:rPr lang="en-US" altLang="zh-CN" b="1" dirty="0" smtClean="0">
                <a:latin typeface="Arial" panose="020B0604020202020204" pitchFamily="34" charset="0"/>
              </a:rPr>
              <a:t>P</a:t>
            </a:r>
            <a:r>
              <a:rPr lang="en-US" altLang="zh-CN" dirty="0" smtClean="0">
                <a:latin typeface="Arial" panose="020B0604020202020204" pitchFamily="34" charset="0"/>
              </a:rPr>
              <a:t>ersonal Identification Number</a:t>
            </a:r>
            <a:endParaRPr lang="en-US" altLang="zh-CN" b="1" dirty="0" smtClean="0">
              <a:latin typeface="Arial" panose="020B0604020202020204" pitchFamily="34" charset="0"/>
            </a:endParaRPr>
          </a:p>
          <a:p>
            <a:pPr eaLnBrk="1" hangingPunct="1"/>
            <a:r>
              <a:rPr lang="en-US" altLang="zh-CN" dirty="0" smtClean="0">
                <a:latin typeface="Arial" panose="020B0604020202020204" pitchFamily="34" charset="0"/>
              </a:rPr>
              <a:t>4</a:t>
            </a:r>
            <a:r>
              <a:rPr lang="zh-CN" altLang="en-US" dirty="0" smtClean="0">
                <a:latin typeface="Arial" panose="020B0604020202020204" pitchFamily="34" charset="0"/>
              </a:rPr>
              <a:t>位数字组成，一般初始密码为</a:t>
            </a:r>
            <a:r>
              <a:rPr lang="en-US" altLang="zh-CN" dirty="0" smtClean="0">
                <a:latin typeface="Arial" panose="020B0604020202020204" pitchFamily="34" charset="0"/>
              </a:rPr>
              <a:t>1234</a:t>
            </a:r>
            <a:r>
              <a:rPr lang="zh-CN" altLang="en-US" dirty="0" smtClean="0">
                <a:latin typeface="Arial" panose="020B0604020202020204" pitchFamily="34" charset="0"/>
              </a:rPr>
              <a:t>或</a:t>
            </a:r>
            <a:r>
              <a:rPr lang="en-US" altLang="zh-CN" dirty="0" smtClean="0">
                <a:latin typeface="Arial" panose="020B0604020202020204" pitchFamily="34" charset="0"/>
              </a:rPr>
              <a:t>0000,</a:t>
            </a:r>
            <a:r>
              <a:rPr lang="zh-CN" altLang="en-US" dirty="0" smtClean="0">
                <a:latin typeface="Arial" panose="020B0604020202020204" pitchFamily="34" charset="0"/>
              </a:rPr>
              <a:t>只能输错三次，如果开启，使用该</a:t>
            </a:r>
            <a:r>
              <a:rPr lang="en-US" altLang="zh-CN" dirty="0" smtClean="0">
                <a:latin typeface="Arial" panose="020B0604020202020204" pitchFamily="34" charset="0"/>
              </a:rPr>
              <a:t>SIM</a:t>
            </a:r>
            <a:r>
              <a:rPr lang="zh-CN" altLang="en-US" dirty="0" smtClean="0">
                <a:latin typeface="Arial" panose="020B0604020202020204" pitchFamily="34" charset="0"/>
              </a:rPr>
              <a:t>卡</a:t>
            </a:r>
            <a:endParaRPr lang="en-US" altLang="zh-CN" b="1" dirty="0" smtClean="0">
              <a:latin typeface="Arial" panose="020B0604020202020204" pitchFamily="34" charset="0"/>
            </a:endParaRPr>
          </a:p>
          <a:p>
            <a:pPr eaLnBrk="1" hangingPunct="1"/>
            <a:endParaRPr lang="en-US" altLang="zh-CN" b="1" dirty="0" smtClean="0">
              <a:latin typeface="Arial" panose="020B0604020202020204" pitchFamily="34" charset="0"/>
            </a:endParaRPr>
          </a:p>
          <a:p>
            <a:pPr eaLnBrk="1" hangingPunct="1"/>
            <a:r>
              <a:rPr lang="en-US" altLang="zh-CN" b="1" dirty="0" smtClean="0">
                <a:latin typeface="Arial" panose="020B0604020202020204" pitchFamily="34" charset="0"/>
              </a:rPr>
              <a:t>PUK</a:t>
            </a:r>
            <a:r>
              <a:rPr lang="zh-CN" altLang="en-US" b="1" dirty="0" smtClean="0">
                <a:latin typeface="Arial" panose="020B0604020202020204" pitchFamily="34" charset="0"/>
              </a:rPr>
              <a:t>码 </a:t>
            </a:r>
            <a:r>
              <a:rPr lang="en-US" altLang="zh-CN" dirty="0" smtClean="0">
                <a:latin typeface="Arial" panose="020B0604020202020204" pitchFamily="34" charset="0"/>
              </a:rPr>
              <a:t>PIN Unblocking Key</a:t>
            </a:r>
            <a:r>
              <a:rPr lang="en-US" altLang="zh-CN" b="1" dirty="0" smtClean="0">
                <a:latin typeface="Arial" panose="020B0604020202020204" pitchFamily="34" charset="0"/>
              </a:rPr>
              <a:t/>
            </a:r>
            <a:br>
              <a:rPr lang="en-US" altLang="zh-CN" b="1" dirty="0" smtClean="0">
                <a:latin typeface="Arial" panose="020B0604020202020204" pitchFamily="34" charset="0"/>
              </a:rPr>
            </a:br>
            <a:r>
              <a:rPr lang="en-US" altLang="zh-CN" dirty="0" smtClean="0">
                <a:latin typeface="Arial" panose="020B0604020202020204" pitchFamily="34" charset="0"/>
              </a:rPr>
              <a:t>8</a:t>
            </a:r>
            <a:r>
              <a:rPr lang="zh-CN" altLang="en-US" dirty="0" smtClean="0">
                <a:latin typeface="Arial" panose="020B0604020202020204" pitchFamily="34" charset="0"/>
              </a:rPr>
              <a:t>位十进制数字，用途就是解除</a:t>
            </a:r>
            <a:r>
              <a:rPr lang="en-US" altLang="zh-CN" dirty="0" smtClean="0">
                <a:latin typeface="Arial" panose="020B0604020202020204" pitchFamily="34" charset="0"/>
              </a:rPr>
              <a:t>PIN</a:t>
            </a:r>
            <a:r>
              <a:rPr lang="zh-CN" altLang="en-US" dirty="0" smtClean="0">
                <a:latin typeface="Arial" panose="020B0604020202020204" pitchFamily="34" charset="0"/>
              </a:rPr>
              <a:t>锁定，</a:t>
            </a:r>
            <a:r>
              <a:rPr lang="en-US" altLang="zh-CN" dirty="0" smtClean="0">
                <a:latin typeface="Arial" panose="020B0604020202020204" pitchFamily="34" charset="0"/>
              </a:rPr>
              <a:t>PUK</a:t>
            </a:r>
            <a:r>
              <a:rPr lang="zh-CN" altLang="en-US" dirty="0" smtClean="0">
                <a:latin typeface="Arial" panose="020B0604020202020204" pitchFamily="34" charset="0"/>
              </a:rPr>
              <a:t>码只有</a:t>
            </a:r>
            <a:r>
              <a:rPr lang="en-US" altLang="zh-CN" dirty="0" smtClean="0">
                <a:latin typeface="Arial" panose="020B0604020202020204" pitchFamily="34" charset="0"/>
              </a:rPr>
              <a:t>10</a:t>
            </a:r>
            <a:r>
              <a:rPr lang="zh-CN" altLang="en-US" dirty="0" smtClean="0">
                <a:latin typeface="Arial" panose="020B0604020202020204" pitchFamily="34" charset="0"/>
              </a:rPr>
              <a:t>次输入机会，</a:t>
            </a:r>
            <a:r>
              <a:rPr lang="en-US" altLang="zh-CN" dirty="0" smtClean="0">
                <a:latin typeface="Arial" panose="020B0604020202020204" pitchFamily="34" charset="0"/>
              </a:rPr>
              <a:t>10</a:t>
            </a:r>
            <a:r>
              <a:rPr lang="zh-CN" altLang="en-US" dirty="0" smtClean="0">
                <a:latin typeface="Arial" panose="020B0604020202020204" pitchFamily="34" charset="0"/>
              </a:rPr>
              <a:t>次都输错的话，</a:t>
            </a:r>
            <a:r>
              <a:rPr lang="en-US" altLang="zh-CN" dirty="0" smtClean="0">
                <a:latin typeface="Arial" panose="020B0604020202020204" pitchFamily="34" charset="0"/>
              </a:rPr>
              <a:t>SIM</a:t>
            </a:r>
            <a:r>
              <a:rPr lang="zh-CN" altLang="en-US" dirty="0" smtClean="0">
                <a:latin typeface="Arial" panose="020B0604020202020204" pitchFamily="34" charset="0"/>
              </a:rPr>
              <a:t>卡将会被永久锁死，也就是报废。</a:t>
            </a:r>
            <a:endParaRPr lang="en-US" altLang="zh-CN" dirty="0" smtClean="0">
              <a:latin typeface="Arial" panose="020B0604020202020204" pitchFamily="34" charset="0"/>
            </a:endParaRP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IMEI</a:t>
            </a:r>
            <a:r>
              <a:rPr lang="zh-CN" altLang="en-US" dirty="0" smtClean="0">
                <a:latin typeface="Arial" panose="020B0604020202020204" pitchFamily="34" charset="0"/>
              </a:rPr>
              <a:t>国际移动设备身份码，把此号码记下来并保存好，当你的手机被盗后就可以将此号码提供给你的服务商，他能将你丢失的手机锁住，即使别人将你原有的</a:t>
            </a:r>
            <a:r>
              <a:rPr lang="en-US" altLang="zh-CN" dirty="0" smtClean="0">
                <a:latin typeface="Arial" panose="020B0604020202020204" pitchFamily="34" charset="0"/>
              </a:rPr>
              <a:t>SIM</a:t>
            </a:r>
            <a:r>
              <a:rPr lang="zh-CN" altLang="en-US" dirty="0" smtClean="0">
                <a:latin typeface="Arial" panose="020B0604020202020204" pitchFamily="34" charset="0"/>
              </a:rPr>
              <a:t>卡换掉，此手机也不能使用。</a:t>
            </a:r>
            <a:r>
              <a:rPr lang="zh-CN" altLang="en-US" b="1" dirty="0" smtClean="0">
                <a:latin typeface="Arial" panose="020B0604020202020204" pitchFamily="34" charset="0"/>
              </a:rPr>
              <a:t>不过</a:t>
            </a:r>
            <a:r>
              <a:rPr lang="en-US" altLang="zh-CN" b="1" dirty="0" smtClean="0">
                <a:latin typeface="Arial" panose="020B0604020202020204" pitchFamily="34" charset="0"/>
              </a:rPr>
              <a:t>IMEI</a:t>
            </a:r>
            <a:r>
              <a:rPr lang="zh-CN" altLang="en-US" b="1" dirty="0" smtClean="0">
                <a:latin typeface="Arial" panose="020B0604020202020204" pitchFamily="34" charset="0"/>
              </a:rPr>
              <a:t>可以修改</a:t>
            </a:r>
            <a:r>
              <a:rPr lang="zh-CN" altLang="en-US" dirty="0" smtClean="0">
                <a:latin typeface="Arial" panose="020B0604020202020204" pitchFamily="34" charset="0"/>
              </a:rPr>
              <a:t>。</a:t>
            </a:r>
          </a:p>
        </p:txBody>
      </p:sp>
      <p:sp>
        <p:nvSpPr>
          <p:cNvPr id="71684"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1175CD-E0EB-48AD-947A-9294BDC56C11}" type="slidenum">
              <a:rPr lang="en-US" altLang="zh-CN"/>
              <a:pPr eaLnBrk="1" hangingPunct="1"/>
              <a:t>5</a:t>
            </a:fld>
            <a:endParaRPr lang="en-US" altLang="zh-CN"/>
          </a:p>
        </p:txBody>
      </p:sp>
    </p:spTree>
    <p:extLst>
      <p:ext uri="{BB962C8B-B14F-4D97-AF65-F5344CB8AC3E}">
        <p14:creationId xmlns:p14="http://schemas.microsoft.com/office/powerpoint/2010/main" val="135821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键盘锁都有哪些？</a:t>
            </a:r>
            <a:endParaRPr lang="en-US" altLang="zh-CN" dirty="0" smtClean="0"/>
          </a:p>
          <a:p>
            <a:r>
              <a:rPr lang="zh-CN" altLang="en-US" dirty="0" smtClean="0"/>
              <a:t>手机如何做到远程删除？</a:t>
            </a:r>
            <a:endParaRPr lang="zh-CN" altLang="en-US" dirty="0"/>
          </a:p>
        </p:txBody>
      </p:sp>
      <p:sp>
        <p:nvSpPr>
          <p:cNvPr id="4" name="灯片编号占位符 3"/>
          <p:cNvSpPr>
            <a:spLocks noGrp="1"/>
          </p:cNvSpPr>
          <p:nvPr>
            <p:ph type="sldNum" sz="quarter" idx="10"/>
          </p:nvPr>
        </p:nvSpPr>
        <p:spPr/>
        <p:txBody>
          <a:bodyPr/>
          <a:lstStyle/>
          <a:p>
            <a:fld id="{3CA6AE5D-0943-4A63-B004-34FFEC7B96E8}" type="slidenum">
              <a:rPr lang="zh-CN" altLang="en-US" smtClean="0"/>
              <a:t>6</a:t>
            </a:fld>
            <a:endParaRPr lang="zh-CN" altLang="en-US"/>
          </a:p>
        </p:txBody>
      </p:sp>
    </p:spTree>
    <p:extLst>
      <p:ext uri="{BB962C8B-B14F-4D97-AF65-F5344CB8AC3E}">
        <p14:creationId xmlns:p14="http://schemas.microsoft.com/office/powerpoint/2010/main" val="374653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p:spPr>
        <p:txBody>
          <a:bodyPr/>
          <a:lstStyle/>
          <a:p>
            <a:r>
              <a:rPr lang="zh-CN" altLang="en-US" dirty="0" smtClean="0">
                <a:latin typeface="Arial" panose="020B0604020202020204" pitchFamily="34" charset="0"/>
              </a:rPr>
              <a:t>这个人是</a:t>
            </a:r>
            <a:r>
              <a:rPr lang="en-US" altLang="zh-CN" dirty="0" smtClean="0">
                <a:solidFill>
                  <a:schemeClr val="tx2"/>
                </a:solidFill>
                <a:latin typeface="Arial" panose="020B0604020202020204" pitchFamily="34" charset="0"/>
              </a:rPr>
              <a:t>Charlie Miller</a:t>
            </a:r>
            <a:r>
              <a:rPr lang="zh-CN" altLang="en-US" dirty="0" smtClean="0">
                <a:latin typeface="Arial" panose="020B0604020202020204" pitchFamily="34" charset="0"/>
              </a:rPr>
              <a:t>，有名的黑客，对</a:t>
            </a:r>
            <a:r>
              <a:rPr lang="en-US" altLang="zh-CN" dirty="0" err="1" smtClean="0">
                <a:latin typeface="Arial" panose="020B0604020202020204" pitchFamily="34" charset="0"/>
              </a:rPr>
              <a:t>Iphone</a:t>
            </a:r>
            <a:r>
              <a:rPr lang="zh-CN" altLang="en-US" dirty="0" smtClean="0">
                <a:latin typeface="Arial" panose="020B0604020202020204" pitchFamily="34" charset="0"/>
              </a:rPr>
              <a:t>产品比较有研究，连续四次在</a:t>
            </a:r>
            <a:r>
              <a:rPr lang="en-US" altLang="zh-CN" dirty="0" smtClean="0">
                <a:latin typeface="Arial" panose="020B0604020202020204" pitchFamily="34" charset="0"/>
              </a:rPr>
              <a:t>Pwn2Own</a:t>
            </a:r>
            <a:r>
              <a:rPr lang="zh-CN" altLang="en-US" dirty="0" smtClean="0">
                <a:latin typeface="Arial" panose="020B0604020202020204" pitchFamily="34" charset="0"/>
              </a:rPr>
              <a:t>大赛上获奖。</a:t>
            </a:r>
            <a:r>
              <a:rPr lang="en-US" altLang="zh-CN" dirty="0" smtClean="0">
                <a:latin typeface="Arial" panose="020B0604020202020204" pitchFamily="34" charset="0"/>
              </a:rPr>
              <a:t>Pwn2Own</a:t>
            </a:r>
            <a:r>
              <a:rPr lang="zh-CN" altLang="en-US" dirty="0" smtClean="0">
                <a:latin typeface="Arial" panose="020B0604020202020204" pitchFamily="34" charset="0"/>
              </a:rPr>
              <a:t>黑客大赛上，他仅用了</a:t>
            </a:r>
            <a:r>
              <a:rPr lang="en-US" altLang="zh-CN" dirty="0" smtClean="0">
                <a:latin typeface="Arial" panose="020B0604020202020204" pitchFamily="34" charset="0"/>
              </a:rPr>
              <a:t>20</a:t>
            </a:r>
            <a:r>
              <a:rPr lang="zh-CN" altLang="en-US" dirty="0" smtClean="0">
                <a:latin typeface="Arial" panose="020B0604020202020204" pitchFamily="34" charset="0"/>
              </a:rPr>
              <a:t>秒就攻下了</a:t>
            </a:r>
            <a:r>
              <a:rPr lang="en-US" altLang="zh-CN" dirty="0" smtClean="0">
                <a:latin typeface="Arial" panose="020B0604020202020204" pitchFamily="34" charset="0"/>
              </a:rPr>
              <a:t>iPhone4,</a:t>
            </a:r>
            <a:r>
              <a:rPr lang="zh-CN" altLang="en-US" dirty="0" smtClean="0">
                <a:latin typeface="Arial" panose="020B0604020202020204" pitchFamily="34" charset="0"/>
              </a:rPr>
              <a:t>领取</a:t>
            </a:r>
            <a:r>
              <a:rPr lang="en-US" altLang="zh-CN" dirty="0" smtClean="0">
                <a:latin typeface="Arial" panose="020B0604020202020204" pitchFamily="34" charset="0"/>
              </a:rPr>
              <a:t>1,5000</a:t>
            </a:r>
            <a:r>
              <a:rPr lang="zh-CN" altLang="en-US" dirty="0" smtClean="0">
                <a:latin typeface="Arial" panose="020B0604020202020204" pitchFamily="34" charset="0"/>
              </a:rPr>
              <a:t>美金。</a:t>
            </a:r>
            <a:endParaRPr lang="zh-CN" altLang="en-US" dirty="0" smtClean="0">
              <a:solidFill>
                <a:schemeClr val="tx2"/>
              </a:solidFill>
              <a:latin typeface="Arial" panose="020B0604020202020204" pitchFamily="34" charset="0"/>
            </a:endParaRPr>
          </a:p>
        </p:txBody>
      </p:sp>
      <p:sp>
        <p:nvSpPr>
          <p:cNvPr id="72708"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ADE767-32D1-4638-A768-7EE09F2A6F10}" type="slidenum">
              <a:rPr lang="en-US" altLang="zh-CN"/>
              <a:pPr eaLnBrk="1" hangingPunct="1"/>
              <a:t>7</a:t>
            </a:fld>
            <a:endParaRPr lang="en-US" altLang="zh-CN"/>
          </a:p>
        </p:txBody>
      </p:sp>
    </p:spTree>
    <p:extLst>
      <p:ext uri="{BB962C8B-B14F-4D97-AF65-F5344CB8AC3E}">
        <p14:creationId xmlns:p14="http://schemas.microsoft.com/office/powerpoint/2010/main" val="411450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73732"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6AE08D-28A7-4169-B348-55AE204C1695}" type="slidenum">
              <a:rPr lang="en-US" altLang="zh-CN"/>
              <a:pPr eaLnBrk="1" hangingPunct="1"/>
              <a:t>8</a:t>
            </a:fld>
            <a:endParaRPr lang="en-US" altLang="zh-CN"/>
          </a:p>
        </p:txBody>
      </p:sp>
    </p:spTree>
    <p:extLst>
      <p:ext uri="{BB962C8B-B14F-4D97-AF65-F5344CB8AC3E}">
        <p14:creationId xmlns:p14="http://schemas.microsoft.com/office/powerpoint/2010/main" val="263927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p:spPr>
        <p:txBody>
          <a:bodyPr/>
          <a:lstStyle/>
          <a:p>
            <a:r>
              <a:rPr lang="en-US" altLang="zh-CN" smtClean="0">
                <a:latin typeface="Arial" panose="020B0604020202020204" pitchFamily="34" charset="0"/>
              </a:rPr>
              <a:t>Palm Web OS</a:t>
            </a:r>
            <a:r>
              <a:rPr lang="zh-CN" altLang="en-US" smtClean="0">
                <a:latin typeface="Arial" panose="020B0604020202020204" pitchFamily="34" charset="0"/>
              </a:rPr>
              <a:t>，虎头蛇尾。当年</a:t>
            </a:r>
            <a:r>
              <a:rPr lang="en-US" altLang="zh-CN" smtClean="0">
                <a:latin typeface="Arial" panose="020B0604020202020204" pitchFamily="34" charset="0"/>
              </a:rPr>
              <a:t>palm</a:t>
            </a:r>
            <a:r>
              <a:rPr lang="zh-CN" altLang="en-US" smtClean="0">
                <a:latin typeface="Arial" panose="020B0604020202020204" pitchFamily="34" charset="0"/>
              </a:rPr>
              <a:t>的系统在智能手机、掌上电脑上还是很风光的，可时光荏苒风光不在。</a:t>
            </a:r>
            <a:r>
              <a:rPr lang="en-US" altLang="zh-CN" smtClean="0">
                <a:latin typeface="Arial" panose="020B0604020202020204" pitchFamily="34" charset="0"/>
              </a:rPr>
              <a:t>Palm</a:t>
            </a:r>
            <a:r>
              <a:rPr lang="zh-CN" altLang="en-US" smtClean="0">
                <a:latin typeface="Arial" panose="020B0604020202020204" pitchFamily="34" charset="0"/>
              </a:rPr>
              <a:t>已经被世界现排名第一的电脑制造商惠普公司收购。</a:t>
            </a:r>
            <a:endParaRPr lang="en-US" altLang="zh-CN" smtClean="0">
              <a:latin typeface="Arial" panose="020B0604020202020204" pitchFamily="34" charset="0"/>
            </a:endParaRPr>
          </a:p>
          <a:p>
            <a:r>
              <a:rPr lang="en-US" altLang="zh-CN" smtClean="0">
                <a:latin typeface="Arial" panose="020B0604020202020204" pitchFamily="34" charset="0"/>
              </a:rPr>
              <a:t>BlackBerry OS</a:t>
            </a:r>
            <a:r>
              <a:rPr lang="zh-CN" altLang="en-US" smtClean="0">
                <a:latin typeface="Arial" panose="020B0604020202020204" pitchFamily="34" charset="0"/>
              </a:rPr>
              <a:t>，黑莓手机在国外很火，不过之前却一直没能在国内正式销售。</a:t>
            </a:r>
            <a:endParaRPr lang="en-US" altLang="zh-CN" smtClean="0">
              <a:latin typeface="Arial" panose="020B0604020202020204" pitchFamily="34" charset="0"/>
            </a:endParaRPr>
          </a:p>
          <a:p>
            <a:r>
              <a:rPr lang="en-US" altLang="zh-CN" smtClean="0">
                <a:solidFill>
                  <a:schemeClr val="tx2"/>
                </a:solidFill>
                <a:latin typeface="Arial" panose="020B0604020202020204" pitchFamily="34" charset="0"/>
                <a:hlinkClick r:id="rId3"/>
              </a:rPr>
              <a:t>iPhone OS</a:t>
            </a:r>
            <a:r>
              <a:rPr lang="zh-CN" altLang="en-US" smtClean="0">
                <a:latin typeface="Arial" panose="020B0604020202020204" pitchFamily="34" charset="0"/>
              </a:rPr>
              <a:t>：这款操作系统随着</a:t>
            </a:r>
            <a:r>
              <a:rPr lang="en-US" altLang="zh-CN" smtClean="0">
                <a:latin typeface="Arial" panose="020B0604020202020204" pitchFamily="34" charset="0"/>
              </a:rPr>
              <a:t>iPhone</a:t>
            </a:r>
            <a:r>
              <a:rPr lang="zh-CN" altLang="en-US" smtClean="0">
                <a:latin typeface="Arial" panose="020B0604020202020204" pitchFamily="34" charset="0"/>
              </a:rPr>
              <a:t>的热卖而兴起。</a:t>
            </a:r>
          </a:p>
        </p:txBody>
      </p:sp>
      <p:sp>
        <p:nvSpPr>
          <p:cNvPr id="74756"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1959C2-B1C8-4CFF-B94D-4C6D14BE1E4C}" type="slidenum">
              <a:rPr lang="en-US" altLang="zh-CN"/>
              <a:pPr eaLnBrk="1" hangingPunct="1"/>
              <a:t>9</a:t>
            </a:fld>
            <a:endParaRPr lang="en-US" altLang="zh-CN"/>
          </a:p>
        </p:txBody>
      </p:sp>
    </p:spTree>
    <p:extLst>
      <p:ext uri="{BB962C8B-B14F-4D97-AF65-F5344CB8AC3E}">
        <p14:creationId xmlns:p14="http://schemas.microsoft.com/office/powerpoint/2010/main" val="351722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r>
              <a:rPr lang="en-US" altLang="zh-CN" smtClean="0">
                <a:latin typeface="Arial" panose="020B0604020202020204" pitchFamily="34" charset="0"/>
              </a:rPr>
              <a:t>bada</a:t>
            </a:r>
            <a:r>
              <a:rPr lang="zh-CN" altLang="en-US" smtClean="0">
                <a:latin typeface="Arial" panose="020B0604020202020204" pitchFamily="34" charset="0"/>
              </a:rPr>
              <a:t>系统是三星在</a:t>
            </a:r>
            <a:r>
              <a:rPr lang="en-US" altLang="zh-CN" smtClean="0">
                <a:latin typeface="Arial" panose="020B0604020202020204" pitchFamily="34" charset="0"/>
              </a:rPr>
              <a:t>2010</a:t>
            </a:r>
            <a:r>
              <a:rPr lang="zh-CN" altLang="en-US" smtClean="0">
                <a:latin typeface="Arial" panose="020B0604020202020204" pitchFamily="34" charset="0"/>
              </a:rPr>
              <a:t>年</a:t>
            </a:r>
            <a:r>
              <a:rPr lang="en-US" altLang="zh-CN" smtClean="0">
                <a:latin typeface="Arial" panose="020B0604020202020204" pitchFamily="34" charset="0"/>
              </a:rPr>
              <a:t>2</a:t>
            </a:r>
            <a:r>
              <a:rPr lang="zh-CN" altLang="en-US" smtClean="0">
                <a:latin typeface="Arial" panose="020B0604020202020204" pitchFamily="34" charset="0"/>
              </a:rPr>
              <a:t>月发布的自主研发操作系统的手机操作系统，相对于传统的智能手机操作界面来说，</a:t>
            </a:r>
            <a:r>
              <a:rPr lang="en-US" altLang="zh-CN" smtClean="0">
                <a:latin typeface="Arial" panose="020B0604020202020204" pitchFamily="34" charset="0"/>
              </a:rPr>
              <a:t>Bada</a:t>
            </a:r>
            <a:r>
              <a:rPr lang="zh-CN" altLang="en-US" smtClean="0">
                <a:latin typeface="Arial" panose="020B0604020202020204" pitchFamily="34" charset="0"/>
              </a:rPr>
              <a:t>和“时尚”结合一起后，让人增添了不少的期待。</a:t>
            </a:r>
            <a:r>
              <a:rPr lang="en-US" altLang="zh-CN" smtClean="0">
                <a:latin typeface="Arial" panose="020B0604020202020204" pitchFamily="34" charset="0"/>
              </a:rPr>
              <a:t>Bada</a:t>
            </a:r>
            <a:r>
              <a:rPr lang="zh-CN" altLang="en-US" smtClean="0">
                <a:latin typeface="Arial" panose="020B0604020202020204" pitchFamily="34" charset="0"/>
              </a:rPr>
              <a:t>同样是基于</a:t>
            </a:r>
            <a:r>
              <a:rPr lang="en-US" altLang="zh-CN" smtClean="0">
                <a:latin typeface="Arial" panose="020B0604020202020204" pitchFamily="34" charset="0"/>
              </a:rPr>
              <a:t>Linux</a:t>
            </a:r>
            <a:r>
              <a:rPr lang="zh-CN" altLang="en-US" smtClean="0">
                <a:latin typeface="Arial" panose="020B0604020202020204" pitchFamily="34" charset="0"/>
              </a:rPr>
              <a:t>的一种开放式平台。</a:t>
            </a:r>
          </a:p>
        </p:txBody>
      </p:sp>
      <p:sp>
        <p:nvSpPr>
          <p:cNvPr id="75780"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C6752C-96EA-43D9-8148-5ED21015CF85}" type="slidenum">
              <a:rPr lang="en-US" altLang="zh-CN"/>
              <a:pPr eaLnBrk="1" hangingPunct="1"/>
              <a:t>10</a:t>
            </a:fld>
            <a:endParaRPr lang="en-US" altLang="zh-CN"/>
          </a:p>
        </p:txBody>
      </p:sp>
    </p:spTree>
    <p:extLst>
      <p:ext uri="{BB962C8B-B14F-4D97-AF65-F5344CB8AC3E}">
        <p14:creationId xmlns:p14="http://schemas.microsoft.com/office/powerpoint/2010/main" val="1511356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2013</a:t>
            </a:r>
            <a:r>
              <a:rPr lang="zh-CN" altLang="en-US" dirty="0" smtClean="0"/>
              <a:t>年之后的数据有增无减。</a:t>
            </a:r>
            <a:endParaRPr lang="en-US" altLang="zh-CN" dirty="0" smtClean="0"/>
          </a:p>
          <a:p>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年全球智能手机出货量为</a:t>
            </a:r>
            <a:r>
              <a:rPr lang="en-US" altLang="zh-CN" sz="1200" b="0" i="0" kern="1200" dirty="0" smtClean="0">
                <a:solidFill>
                  <a:schemeClr val="tx1"/>
                </a:solidFill>
                <a:effectLst/>
                <a:latin typeface="+mn-lt"/>
                <a:ea typeface="+mn-ea"/>
                <a:cs typeface="+mn-cs"/>
              </a:rPr>
              <a:t>13.6</a:t>
            </a:r>
            <a:r>
              <a:rPr lang="zh-CN" altLang="en-US" sz="1200" b="0" i="0" kern="1200" dirty="0" smtClean="0">
                <a:solidFill>
                  <a:schemeClr val="tx1"/>
                </a:solidFill>
                <a:effectLst/>
                <a:latin typeface="+mn-lt"/>
                <a:ea typeface="+mn-ea"/>
                <a:cs typeface="+mn-cs"/>
              </a:rPr>
              <a:t>亿部，国产品牌</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年出货总和达到</a:t>
            </a:r>
            <a:r>
              <a:rPr lang="en-US" altLang="zh-CN" sz="1200" b="0" i="0" kern="1200" dirty="0" smtClean="0">
                <a:solidFill>
                  <a:schemeClr val="tx1"/>
                </a:solidFill>
                <a:effectLst/>
                <a:latin typeface="+mn-lt"/>
                <a:ea typeface="+mn-ea"/>
                <a:cs typeface="+mn-cs"/>
              </a:rPr>
              <a:t>6.29</a:t>
            </a:r>
            <a:r>
              <a:rPr lang="zh-CN" altLang="en-US" sz="1200" b="0" i="0" kern="1200" dirty="0" smtClean="0">
                <a:solidFill>
                  <a:schemeClr val="tx1"/>
                </a:solidFill>
                <a:effectLst/>
                <a:latin typeface="+mn-lt"/>
                <a:ea typeface="+mn-ea"/>
                <a:cs typeface="+mn-cs"/>
              </a:rPr>
              <a:t>亿部，已超越三星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苹果之和的</a:t>
            </a:r>
            <a:r>
              <a:rPr lang="en-US" altLang="zh-CN" sz="1200" b="0" i="0" kern="1200" dirty="0" smtClean="0">
                <a:solidFill>
                  <a:schemeClr val="tx1"/>
                </a:solidFill>
                <a:effectLst/>
                <a:latin typeface="+mn-lt"/>
                <a:ea typeface="+mn-ea"/>
                <a:cs typeface="+mn-cs"/>
              </a:rPr>
              <a:t>5.19</a:t>
            </a:r>
            <a:r>
              <a:rPr lang="zh-CN" altLang="en-US" sz="1200" b="0" i="0" kern="1200" dirty="0" smtClean="0">
                <a:solidFill>
                  <a:schemeClr val="tx1"/>
                </a:solidFill>
                <a:effectLst/>
                <a:latin typeface="+mn-lt"/>
                <a:ea typeface="+mn-ea"/>
                <a:cs typeface="+mn-cs"/>
              </a:rPr>
              <a:t>亿部。但是智能手机利润的</a:t>
            </a:r>
            <a:r>
              <a:rPr lang="en-US" altLang="zh-CN" sz="1200" b="0" i="0" kern="1200" dirty="0" smtClean="0">
                <a:solidFill>
                  <a:schemeClr val="tx1"/>
                </a:solidFill>
                <a:effectLst/>
                <a:latin typeface="+mn-lt"/>
                <a:ea typeface="+mn-ea"/>
                <a:cs typeface="+mn-cs"/>
              </a:rPr>
              <a:t>70%</a:t>
            </a:r>
            <a:r>
              <a:rPr lang="zh-CN" altLang="en-US" sz="1200" b="0" i="0" kern="1200" dirty="0" smtClean="0">
                <a:solidFill>
                  <a:schemeClr val="tx1"/>
                </a:solidFill>
                <a:effectLst/>
                <a:latin typeface="+mn-lt"/>
                <a:ea typeface="+mn-ea"/>
                <a:cs typeface="+mn-cs"/>
              </a:rPr>
              <a:t>都被苹果拿走了。</a:t>
            </a:r>
            <a:r>
              <a:rPr lang="zh-CN" altLang="en-US" sz="1200" b="0" i="0" kern="1200" smtClean="0">
                <a:solidFill>
                  <a:schemeClr val="tx1"/>
                </a:solidFill>
                <a:effectLst/>
                <a:latin typeface="+mn-lt"/>
                <a:ea typeface="+mn-ea"/>
                <a:cs typeface="+mn-cs"/>
              </a:rPr>
              <a:t>为什么？得问那些果粉了。 </a:t>
            </a:r>
            <a:r>
              <a:rPr lang="en-US" altLang="zh-CN" sz="1200" b="0" i="0" kern="120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年第四季度苹果占据全球智能手机市场</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的份额，但却获得了整个产业</a:t>
            </a:r>
            <a:r>
              <a:rPr lang="en-US" altLang="zh-CN" sz="1200" b="0" i="0" kern="1200" dirty="0" smtClean="0">
                <a:solidFill>
                  <a:schemeClr val="tx1"/>
                </a:solidFill>
                <a:effectLst/>
                <a:latin typeface="+mn-lt"/>
                <a:ea typeface="+mn-ea"/>
                <a:cs typeface="+mn-cs"/>
              </a:rPr>
              <a:t>92%</a:t>
            </a:r>
            <a:r>
              <a:rPr lang="zh-CN" altLang="en-US" sz="1200" b="0" i="0" kern="1200" dirty="0" smtClean="0">
                <a:solidFill>
                  <a:schemeClr val="tx1"/>
                </a:solidFill>
                <a:effectLst/>
                <a:latin typeface="+mn-lt"/>
                <a:ea typeface="+mn-ea"/>
                <a:cs typeface="+mn-cs"/>
              </a:rPr>
              <a:t>的利润。</a:t>
            </a:r>
            <a:endParaRPr lang="zh-CN" altLang="en-US" dirty="0"/>
          </a:p>
        </p:txBody>
      </p:sp>
      <p:sp>
        <p:nvSpPr>
          <p:cNvPr id="4" name="灯片编号占位符 3"/>
          <p:cNvSpPr>
            <a:spLocks noGrp="1"/>
          </p:cNvSpPr>
          <p:nvPr>
            <p:ph type="sldNum" sz="quarter" idx="10"/>
          </p:nvPr>
        </p:nvSpPr>
        <p:spPr/>
        <p:txBody>
          <a:bodyPr/>
          <a:lstStyle/>
          <a:p>
            <a:fld id="{3CA6AE5D-0943-4A63-B004-34FFEC7B96E8}" type="slidenum">
              <a:rPr lang="zh-CN" altLang="en-US" smtClean="0"/>
              <a:t>11</a:t>
            </a:fld>
            <a:endParaRPr lang="zh-CN" altLang="en-US"/>
          </a:p>
        </p:txBody>
      </p:sp>
    </p:spTree>
    <p:extLst>
      <p:ext uri="{BB962C8B-B14F-4D97-AF65-F5344CB8AC3E}">
        <p14:creationId xmlns:p14="http://schemas.microsoft.com/office/powerpoint/2010/main" val="22769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nchor="b"/>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1416237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1144317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6185"/>
            <a:ext cx="2628900" cy="581024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6185"/>
            <a:ext cx="7683500" cy="581024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1325969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1"/>
            <a:ext cx="98552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228725"/>
            <a:ext cx="5384800" cy="5095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28725"/>
            <a:ext cx="5384800" cy="5095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9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7"/>
          <p:cNvSpPr>
            <a:spLocks noGrp="1" noChangeArrowheads="1"/>
          </p:cNvSpPr>
          <p:nvPr>
            <p:ph type="sldNum" sz="quarter" idx="12"/>
          </p:nvPr>
        </p:nvSpPr>
        <p:spPr>
          <a:ln/>
        </p:spPr>
        <p:txBody>
          <a:bodyPr/>
          <a:lstStyle>
            <a:lvl1pPr>
              <a:defRPr/>
            </a:lvl1pPr>
          </a:lstStyle>
          <a:p>
            <a:fld id="{DF1DC369-9CD8-47B6-BD95-A39C81A72F13}" type="slidenum">
              <a:rPr lang="en-US" altLang="zh-CN" smtClean="0"/>
              <a:pPr/>
              <a:t>‹#›</a:t>
            </a:fld>
            <a:endParaRPr lang="en-US" altLang="zh-CN"/>
          </a:p>
        </p:txBody>
      </p:sp>
    </p:spTree>
    <p:extLst>
      <p:ext uri="{BB962C8B-B14F-4D97-AF65-F5344CB8AC3E}">
        <p14:creationId xmlns:p14="http://schemas.microsoft.com/office/powerpoint/2010/main" val="203669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1"/>
            <a:ext cx="98552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10972800" cy="5095875"/>
          </a:xfrm>
        </p:spPr>
        <p:txBody>
          <a:bodyPr/>
          <a:lstStyle/>
          <a:p>
            <a:pPr lvl="0"/>
            <a:r>
              <a:rPr lang="zh-CN" altLang="en-US" noProof="0" smtClean="0"/>
              <a:t>单击图标添加表格</a:t>
            </a:r>
          </a:p>
        </p:txBody>
      </p:sp>
      <p:sp>
        <p:nvSpPr>
          <p:cNvPr id="4" name="Rectangle 95"/>
          <p:cNvSpPr>
            <a:spLocks noGrp="1" noChangeArrowheads="1"/>
          </p:cNvSpPr>
          <p:nvPr>
            <p:ph type="dt" sz="half" idx="10"/>
          </p:nvPr>
        </p:nvSpPr>
        <p:spPr>
          <a:ln/>
        </p:spPr>
        <p:txBody>
          <a:bodyPr/>
          <a:lstStyle>
            <a:lvl1pPr>
              <a:defRPr/>
            </a:lvl1pPr>
          </a:lstStyle>
          <a:p>
            <a:fld id="{9F0A84B8-1037-43CE-B0F6-AE5FBE25C161}" type="datetimeFigureOut">
              <a:rPr lang="zh-CN" altLang="en-US" smtClean="0"/>
              <a:t>2017/12/6</a:t>
            </a:fld>
            <a:endParaRPr lang="zh-CN" altLang="en-US"/>
          </a:p>
        </p:txBody>
      </p:sp>
      <p:sp>
        <p:nvSpPr>
          <p:cNvPr id="5" name="Rectangle 96"/>
          <p:cNvSpPr>
            <a:spLocks noGrp="1" noChangeArrowheads="1"/>
          </p:cNvSpPr>
          <p:nvPr>
            <p:ph type="ftr" sz="quarter" idx="11"/>
          </p:nvPr>
        </p:nvSpPr>
        <p:spPr>
          <a:ln/>
        </p:spPr>
        <p:txBody>
          <a:bodyPr/>
          <a:lstStyle>
            <a:lvl1pPr>
              <a:defRPr/>
            </a:lvl1pPr>
          </a:lstStyle>
          <a:p>
            <a:endParaRPr lang="zh-CN" altLang="en-US"/>
          </a:p>
        </p:txBody>
      </p:sp>
      <p:sp>
        <p:nvSpPr>
          <p:cNvPr id="6" name="Rectangle 97"/>
          <p:cNvSpPr>
            <a:spLocks noGrp="1" noChangeArrowheads="1"/>
          </p:cNvSpPr>
          <p:nvPr>
            <p:ph type="sldNum" sz="quarter" idx="12"/>
          </p:nvPr>
        </p:nvSpPr>
        <p:spPr>
          <a:ln/>
        </p:spPr>
        <p:txBody>
          <a:bodyPr/>
          <a:lstStyle>
            <a:lvl1pPr>
              <a:defRPr/>
            </a:lvl1p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64953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nchor="b"/>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3010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1730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nchor="b"/>
          <a:lstStyle>
            <a:lvl1pPr>
              <a:defRPr sz="8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313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6684"/>
            <a:ext cx="5156200" cy="434974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6684"/>
            <a:ext cx="5156200" cy="434974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14833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840318" y="2506133"/>
            <a:ext cx="5158316" cy="368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6133"/>
            <a:ext cx="5183717" cy="368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94873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343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3933043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7399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7"/>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4277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7"/>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58963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94397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6185"/>
            <a:ext cx="2628900" cy="581024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6185"/>
            <a:ext cx="7683500" cy="581024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B9D767-D973-4AF1-BB96-5FC7817A7EA7}" type="datetimeFigureOut">
              <a:rPr lang="zh-CN" altLang="en-US" smtClean="0">
                <a:solidFill>
                  <a:prstClr val="black">
                    <a:tint val="75000"/>
                  </a:prstClr>
                </a:solidFill>
              </a:rPr>
              <a:pPr/>
              <a:t>2017/12/6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8AEEFB3-A932-4CA2-A9EF-C2E1B531FF9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4467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1"/>
            <a:ext cx="98552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228725"/>
            <a:ext cx="5384800" cy="5095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28725"/>
            <a:ext cx="5384800" cy="5095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5"/>
          <p:cNvSpPr>
            <a:spLocks noGrp="1" noChangeArrowheads="1"/>
          </p:cNvSpPr>
          <p:nvPr>
            <p:ph type="dt" sz="half" idx="10"/>
          </p:nvPr>
        </p:nvSpPr>
        <p:spPr>
          <a:ln/>
        </p:spPr>
        <p:txBody>
          <a:bodyPr/>
          <a:lstStyle>
            <a:lvl1pPr>
              <a:defRPr/>
            </a:lvl1pPr>
          </a:lstStyle>
          <a:p>
            <a:pPr>
              <a:defRPr/>
            </a:pPr>
            <a:endParaRPr lang="en-US" altLang="zh-CN">
              <a:solidFill>
                <a:prstClr val="black">
                  <a:tint val="75000"/>
                </a:prstClr>
              </a:solidFill>
            </a:endParaRPr>
          </a:p>
        </p:txBody>
      </p:sp>
      <p:sp>
        <p:nvSpPr>
          <p:cNvPr id="6" name="Rectangle 96"/>
          <p:cNvSpPr>
            <a:spLocks noGrp="1" noChangeArrowheads="1"/>
          </p:cNvSpPr>
          <p:nvPr>
            <p:ph type="ftr" sz="quarter" idx="11"/>
          </p:nvPr>
        </p:nvSpPr>
        <p:spPr>
          <a:ln/>
        </p:spPr>
        <p:txBody>
          <a:bodyPr/>
          <a:lstStyle>
            <a:lvl1pPr>
              <a:defRPr/>
            </a:lvl1pPr>
          </a:lstStyle>
          <a:p>
            <a:pPr>
              <a:defRPr/>
            </a:pPr>
            <a:endParaRPr lang="en-US" altLang="zh-CN">
              <a:solidFill>
                <a:prstClr val="black">
                  <a:tint val="75000"/>
                </a:prstClr>
              </a:solidFill>
            </a:endParaRPr>
          </a:p>
        </p:txBody>
      </p:sp>
      <p:sp>
        <p:nvSpPr>
          <p:cNvPr id="7" name="Rectangle 97"/>
          <p:cNvSpPr>
            <a:spLocks noGrp="1" noChangeArrowheads="1"/>
          </p:cNvSpPr>
          <p:nvPr>
            <p:ph type="sldNum" sz="quarter" idx="12"/>
          </p:nvPr>
        </p:nvSpPr>
        <p:spPr>
          <a:ln/>
        </p:spPr>
        <p:txBody>
          <a:bodyPr/>
          <a:lstStyle>
            <a:lvl1pPr>
              <a:defRPr/>
            </a:lvl1pPr>
          </a:lstStyle>
          <a:p>
            <a:fld id="{37FF885F-8B2D-44C4-B74D-411D45A23155}"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282476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1"/>
            <a:ext cx="98552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10972800" cy="5095875"/>
          </a:xfrm>
        </p:spPr>
        <p:txBody>
          <a:bodyPr/>
          <a:lstStyle/>
          <a:p>
            <a:pPr lvl="0"/>
            <a:endParaRPr lang="zh-CN" altLang="en-US" noProof="0" smtClean="0"/>
          </a:p>
        </p:txBody>
      </p:sp>
      <p:sp>
        <p:nvSpPr>
          <p:cNvPr id="4" name="Rectangle 95"/>
          <p:cNvSpPr>
            <a:spLocks noGrp="1" noChangeArrowheads="1"/>
          </p:cNvSpPr>
          <p:nvPr>
            <p:ph type="dt" sz="half" idx="10"/>
          </p:nvPr>
        </p:nvSpPr>
        <p:spPr>
          <a:ln/>
        </p:spPr>
        <p:txBody>
          <a:bodyPr/>
          <a:lstStyle>
            <a:lvl1pPr>
              <a:defRPr/>
            </a:lvl1pPr>
          </a:lstStyle>
          <a:p>
            <a:pPr>
              <a:defRPr/>
            </a:pPr>
            <a:endParaRPr lang="en-US" altLang="zh-CN">
              <a:solidFill>
                <a:prstClr val="black">
                  <a:tint val="75000"/>
                </a:prstClr>
              </a:solidFill>
            </a:endParaRPr>
          </a:p>
        </p:txBody>
      </p:sp>
      <p:sp>
        <p:nvSpPr>
          <p:cNvPr id="5" name="Rectangle 96"/>
          <p:cNvSpPr>
            <a:spLocks noGrp="1" noChangeArrowheads="1"/>
          </p:cNvSpPr>
          <p:nvPr>
            <p:ph type="ftr" sz="quarter" idx="11"/>
          </p:nvPr>
        </p:nvSpPr>
        <p:spPr>
          <a:ln/>
        </p:spPr>
        <p:txBody>
          <a:bodyPr/>
          <a:lstStyle>
            <a:lvl1pPr>
              <a:defRPr/>
            </a:lvl1pPr>
          </a:lstStyle>
          <a:p>
            <a:pPr>
              <a:defRPr/>
            </a:pPr>
            <a:endParaRPr lang="en-US" altLang="zh-CN">
              <a:solidFill>
                <a:prstClr val="black">
                  <a:tint val="75000"/>
                </a:prstClr>
              </a:solidFill>
            </a:endParaRPr>
          </a:p>
        </p:txBody>
      </p:sp>
      <p:sp>
        <p:nvSpPr>
          <p:cNvPr id="6" name="Rectangle 97"/>
          <p:cNvSpPr>
            <a:spLocks noGrp="1" noChangeArrowheads="1"/>
          </p:cNvSpPr>
          <p:nvPr>
            <p:ph type="sldNum" sz="quarter" idx="12"/>
          </p:nvPr>
        </p:nvSpPr>
        <p:spPr>
          <a:ln/>
        </p:spPr>
        <p:txBody>
          <a:bodyPr/>
          <a:lstStyle>
            <a:lvl1pPr>
              <a:defRPr/>
            </a:lvl1pPr>
          </a:lstStyle>
          <a:p>
            <a:fld id="{DEEDA45C-A98E-40A4-964B-B1039A7DC1BA}"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2986144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Freeform 6"/>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rgbClr val="FFFFFF"/>
              </a:solidFill>
            </a:endParaRPr>
          </a:p>
        </p:txBody>
      </p:sp>
      <p:sp>
        <p:nvSpPr>
          <p:cNvPr id="8" name="Freeform 7"/>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rgbClr val="FFFFFF"/>
              </a:solidFill>
            </a:endParaRPr>
          </a:p>
        </p:txBody>
      </p:sp>
      <p:sp>
        <p:nvSpPr>
          <p:cNvPr id="9" name="Freeform 8"/>
          <p:cNvSpPr/>
          <p:nvPr/>
        </p:nvSpPr>
        <p:spPr>
          <a:xfrm>
            <a:off x="1" y="5545933"/>
            <a:ext cx="12195177"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rgbClr val="FFFFFF"/>
              </a:solidFill>
            </a:endParaRPr>
          </a:p>
        </p:txBody>
      </p:sp>
      <p:sp>
        <p:nvSpPr>
          <p:cNvPr id="2" name="Title 1"/>
          <p:cNvSpPr>
            <a:spLocks noGrp="1"/>
          </p:cNvSpPr>
          <p:nvPr>
            <p:ph type="ctrTitle"/>
          </p:nvPr>
        </p:nvSpPr>
        <p:spPr>
          <a:xfrm>
            <a:off x="6096000" y="1676400"/>
            <a:ext cx="5181600" cy="1524000"/>
          </a:xfrm>
        </p:spPr>
        <p:txBody>
          <a:bodyPr anchor="b" anchorCtr="0"/>
          <a:lstStyle>
            <a:lvl1pPr algn="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096000" y="3203574"/>
            <a:ext cx="51816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Rectangle 9"/>
          <p:cNvSpPr/>
          <p:nvPr/>
        </p:nvSpPr>
        <p:spPr>
          <a:xfrm>
            <a:off x="0" y="5262466"/>
            <a:ext cx="12192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173" y="5502670"/>
            <a:ext cx="12192088"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normAutofit/>
          </a:bodyPr>
          <a:lstStyle/>
          <a:p>
            <a:fld id="{D6CC888B-D9F9-4E54-B722-F151A9F45E95}" type="slidenum">
              <a:rPr lang="en-US" smtClean="0"/>
              <a:pPr/>
              <a:t>‹#›</a:t>
            </a:fld>
            <a:endParaRPr lang="en-US"/>
          </a:p>
        </p:txBody>
      </p:sp>
    </p:spTree>
    <p:extLst>
      <p:ext uri="{BB962C8B-B14F-4D97-AF65-F5344CB8AC3E}">
        <p14:creationId xmlns:p14="http://schemas.microsoft.com/office/powerpoint/2010/main" val="255487512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Freeform 6"/>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a:xfrm>
            <a:off x="914400" y="1600201"/>
            <a:ext cx="10363200" cy="3733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9" name="Freeform 8"/>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Freeform 9"/>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160321134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Freeform 6"/>
          <p:cNvSpPr/>
          <p:nvPr/>
        </p:nvSpPr>
        <p:spPr>
          <a:xfrm>
            <a:off x="1" y="5545933"/>
            <a:ext cx="12195177"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963084" y="3633788"/>
            <a:ext cx="10363200" cy="1362075"/>
          </a:xfrm>
        </p:spPr>
        <p:txBody>
          <a:bodyPr anchor="t"/>
          <a:lstStyle>
            <a:lvl1pPr algn="l">
              <a:defRPr sz="4000" b="0" i="0" cap="all"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63084" y="2133601"/>
            <a:ext cx="103632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10" name="Rectangle 9"/>
          <p:cNvSpPr/>
          <p:nvPr/>
        </p:nvSpPr>
        <p:spPr>
          <a:xfrm>
            <a:off x="0" y="5262466"/>
            <a:ext cx="12192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173" y="5502670"/>
            <a:ext cx="12192088"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24526859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nchor="b"/>
          <a:lstStyle>
            <a:lvl1pPr>
              <a:defRPr sz="8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3324174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两项内容">
    <p:spTree>
      <p:nvGrpSpPr>
        <p:cNvPr id="1" name=""/>
        <p:cNvGrpSpPr/>
        <p:nvPr/>
      </p:nvGrpSpPr>
      <p:grpSpPr>
        <a:xfrm>
          <a:off x="0" y="0"/>
          <a:ext cx="0" cy="0"/>
          <a:chOff x="0" y="0"/>
          <a:chExt cx="0" cy="0"/>
        </a:xfrm>
      </p:grpSpPr>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10" name="Freeform 9"/>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5" name="Date Placeholder 4"/>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dirty="0"/>
          </a:p>
        </p:txBody>
      </p:sp>
      <p:sp>
        <p:nvSpPr>
          <p:cNvPr id="13" name="Content Placeholder 12"/>
          <p:cNvSpPr>
            <a:spLocks noGrp="1"/>
          </p:cNvSpPr>
          <p:nvPr>
            <p:ph sz="quarter" idx="13"/>
          </p:nvPr>
        </p:nvSpPr>
        <p:spPr>
          <a:xfrm>
            <a:off x="914400" y="1536192"/>
            <a:ext cx="4876800" cy="387705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5" name="Content Placeholder 14"/>
          <p:cNvSpPr>
            <a:spLocks noGrp="1"/>
          </p:cNvSpPr>
          <p:nvPr>
            <p:ph sz="quarter" idx="14"/>
          </p:nvPr>
        </p:nvSpPr>
        <p:spPr>
          <a:xfrm>
            <a:off x="6400800" y="1536192"/>
            <a:ext cx="4876800" cy="387705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extLst>
      <p:ext uri="{BB962C8B-B14F-4D97-AF65-F5344CB8AC3E}">
        <p14:creationId xmlns:p14="http://schemas.microsoft.com/office/powerpoint/2010/main" val="230183538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0" name="Freeform 9"/>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14400" y="1535113"/>
            <a:ext cx="48768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6400800" y="1535113"/>
            <a:ext cx="48768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Freeform 11"/>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3" name="Freeform 12"/>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7" name="Date Placeholder 6"/>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D72EBF8-7CF5-44B7-B2BF-E22DE4D0703D}" type="slidenum">
              <a:rPr lang="en-US" smtClean="0"/>
              <a:pPr/>
              <a:t>‹#›</a:t>
            </a:fld>
            <a:endParaRPr lang="en-US" dirty="0"/>
          </a:p>
        </p:txBody>
      </p:sp>
      <p:sp>
        <p:nvSpPr>
          <p:cNvPr id="15" name="Content Placeholder 14"/>
          <p:cNvSpPr>
            <a:spLocks noGrp="1"/>
          </p:cNvSpPr>
          <p:nvPr>
            <p:ph sz="quarter" idx="13"/>
          </p:nvPr>
        </p:nvSpPr>
        <p:spPr>
          <a:xfrm>
            <a:off x="914400" y="2209800"/>
            <a:ext cx="4876800" cy="3200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7" name="Content Placeholder 16"/>
          <p:cNvSpPr>
            <a:spLocks noGrp="1"/>
          </p:cNvSpPr>
          <p:nvPr>
            <p:ph sz="quarter" idx="14"/>
          </p:nvPr>
        </p:nvSpPr>
        <p:spPr>
          <a:xfrm>
            <a:off x="6400800" y="2209800"/>
            <a:ext cx="4876800" cy="3200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Tree>
    <p:extLst>
      <p:ext uri="{BB962C8B-B14F-4D97-AF65-F5344CB8AC3E}">
        <p14:creationId xmlns:p14="http://schemas.microsoft.com/office/powerpoint/2010/main" val="331384644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5"/>
          <p:cNvSpPr/>
          <p:nvPr/>
        </p:nvSpPr>
        <p:spPr>
          <a:xfrm>
            <a:off x="2" y="5010152"/>
            <a:ext cx="9918700"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7" name="Freeform 6"/>
          <p:cNvSpPr/>
          <p:nvPr/>
        </p:nvSpPr>
        <p:spPr>
          <a:xfrm>
            <a:off x="0" y="5731668"/>
            <a:ext cx="12196237"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8" name="Freeform 7"/>
          <p:cNvSpPr/>
          <p:nvPr/>
        </p:nvSpPr>
        <p:spPr>
          <a:xfrm>
            <a:off x="1" y="4973411"/>
            <a:ext cx="10233156"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3176" y="5696242"/>
            <a:ext cx="12195176"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 name="Date Placeholder 2"/>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364719496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Freeform 4"/>
          <p:cNvSpPr/>
          <p:nvPr/>
        </p:nvSpPr>
        <p:spPr>
          <a:xfrm>
            <a:off x="0" y="5731668"/>
            <a:ext cx="12196237"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6" name="Freeform 5"/>
          <p:cNvSpPr/>
          <p:nvPr/>
        </p:nvSpPr>
        <p:spPr>
          <a:xfrm>
            <a:off x="0" y="5381627"/>
            <a:ext cx="4381499"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7" name="Freeform 6"/>
          <p:cNvSpPr/>
          <p:nvPr/>
        </p:nvSpPr>
        <p:spPr>
          <a:xfrm>
            <a:off x="-3176" y="5696242"/>
            <a:ext cx="12195176"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61" y="5347021"/>
            <a:ext cx="4568308"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Date Placeholder 1"/>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60066104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8" name="Freeform 7"/>
          <p:cNvSpPr/>
          <p:nvPr/>
        </p:nvSpPr>
        <p:spPr>
          <a:xfrm>
            <a:off x="2" y="5010152"/>
            <a:ext cx="9918700"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0" y="5731668"/>
            <a:ext cx="12196237"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902208" y="609600"/>
            <a:ext cx="4511040" cy="914400"/>
          </a:xfrm>
        </p:spPr>
        <p:txBody>
          <a:bodyPr anchor="b">
            <a:noAutofit/>
          </a:bodyPr>
          <a:lstStyle>
            <a:lvl1pPr algn="l">
              <a:defRPr sz="2200" b="0" i="0" cap="none" baseline="0">
                <a:solidFill>
                  <a:schemeClr val="tx2"/>
                </a:solidFill>
              </a:defRPr>
            </a:lvl1pPr>
          </a:lstStyle>
          <a:p>
            <a:r>
              <a:rPr lang="zh-CN" altLang="en-US" smtClean="0"/>
              <a:t>单击此处编辑母版标题样式</a:t>
            </a:r>
            <a:endParaRPr lang="en-US" dirty="0"/>
          </a:p>
        </p:txBody>
      </p:sp>
      <p:sp>
        <p:nvSpPr>
          <p:cNvPr id="10" name="Freeform 9"/>
          <p:cNvSpPr/>
          <p:nvPr/>
        </p:nvSpPr>
        <p:spPr>
          <a:xfrm>
            <a:off x="1" y="4973411"/>
            <a:ext cx="10233156"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3176" y="5696242"/>
            <a:ext cx="12195176"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5" name="Date Placeholder 4"/>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dirty="0"/>
          </a:p>
        </p:txBody>
      </p:sp>
      <p:sp>
        <p:nvSpPr>
          <p:cNvPr id="13" name="Content Placeholder 12"/>
          <p:cNvSpPr>
            <a:spLocks noGrp="1"/>
          </p:cNvSpPr>
          <p:nvPr>
            <p:ph sz="quarter" idx="13"/>
          </p:nvPr>
        </p:nvSpPr>
        <p:spPr>
          <a:xfrm>
            <a:off x="6096000" y="609600"/>
            <a:ext cx="5181600" cy="4191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4" name="Text Placeholder 13"/>
          <p:cNvSpPr>
            <a:spLocks noGrp="1"/>
          </p:cNvSpPr>
          <p:nvPr>
            <p:ph type="body" sz="quarter" idx="14"/>
          </p:nvPr>
        </p:nvSpPr>
        <p:spPr>
          <a:xfrm>
            <a:off x="901699" y="1527048"/>
            <a:ext cx="451104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zh-CN" altLang="en-US" smtClean="0"/>
              <a:t>单击此处编辑母版文本样式</a:t>
            </a:r>
          </a:p>
        </p:txBody>
      </p:sp>
    </p:spTree>
    <p:extLst>
      <p:ext uri="{BB962C8B-B14F-4D97-AF65-F5344CB8AC3E}">
        <p14:creationId xmlns:p14="http://schemas.microsoft.com/office/powerpoint/2010/main" val="49801537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 name="Picture Placeholder 2"/>
          <p:cNvSpPr>
            <a:spLocks noGrp="1"/>
          </p:cNvSpPr>
          <p:nvPr>
            <p:ph type="pic" idx="1"/>
          </p:nvPr>
        </p:nvSpPr>
        <p:spPr>
          <a:xfrm>
            <a:off x="6096000" y="609601"/>
            <a:ext cx="51816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10" name="Freeform 9"/>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5" name="Date Placeholder 4"/>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dirty="0"/>
          </a:p>
        </p:txBody>
      </p:sp>
      <p:sp>
        <p:nvSpPr>
          <p:cNvPr id="14" name="Title 1"/>
          <p:cNvSpPr>
            <a:spLocks noGrp="1"/>
          </p:cNvSpPr>
          <p:nvPr>
            <p:ph type="title"/>
          </p:nvPr>
        </p:nvSpPr>
        <p:spPr>
          <a:xfrm>
            <a:off x="902208" y="609600"/>
            <a:ext cx="4511040" cy="914400"/>
          </a:xfrm>
        </p:spPr>
        <p:txBody>
          <a:bodyPr anchor="b">
            <a:noAutofit/>
          </a:bodyPr>
          <a:lstStyle>
            <a:lvl1pPr algn="l">
              <a:defRPr sz="2200" b="0" i="0" cap="none" baseline="0">
                <a:solidFill>
                  <a:schemeClr val="tx2"/>
                </a:solidFill>
              </a:defRPr>
            </a:lvl1pPr>
          </a:lstStyle>
          <a:p>
            <a:r>
              <a:rPr lang="zh-CN" altLang="en-US" smtClean="0"/>
              <a:t>单击此处编辑母版标题样式</a:t>
            </a:r>
            <a:endParaRPr lang="en-US" dirty="0"/>
          </a:p>
        </p:txBody>
      </p:sp>
      <p:sp>
        <p:nvSpPr>
          <p:cNvPr id="15" name="Text Placeholder 14"/>
          <p:cNvSpPr>
            <a:spLocks noGrp="1"/>
          </p:cNvSpPr>
          <p:nvPr>
            <p:ph type="body" sz="quarter" idx="14"/>
          </p:nvPr>
        </p:nvSpPr>
        <p:spPr>
          <a:xfrm>
            <a:off x="902209" y="1524000"/>
            <a:ext cx="4508500"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zh-CN" altLang="en-US" smtClean="0"/>
              <a:t>单击此处编辑母版文本样式</a:t>
            </a:r>
          </a:p>
        </p:txBody>
      </p:sp>
    </p:spTree>
    <p:extLst>
      <p:ext uri="{BB962C8B-B14F-4D97-AF65-F5344CB8AC3E}">
        <p14:creationId xmlns:p14="http://schemas.microsoft.com/office/powerpoint/2010/main" val="3680884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7" name="Freeform 6"/>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Freeform 9"/>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3222675479"/>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7" name="Freeform 6"/>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Freeform 9"/>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Vertical Title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125679487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Freeform 6"/>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rgbClr val="FFFFFF"/>
              </a:solidFill>
            </a:endParaRPr>
          </a:p>
        </p:txBody>
      </p:sp>
      <p:sp>
        <p:nvSpPr>
          <p:cNvPr id="8" name="Freeform 7"/>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rgbClr val="FFFFFF"/>
              </a:solidFill>
            </a:endParaRPr>
          </a:p>
        </p:txBody>
      </p:sp>
      <p:sp>
        <p:nvSpPr>
          <p:cNvPr id="9" name="Freeform 8"/>
          <p:cNvSpPr/>
          <p:nvPr/>
        </p:nvSpPr>
        <p:spPr>
          <a:xfrm>
            <a:off x="1" y="5545933"/>
            <a:ext cx="12195177"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rgbClr val="FFFFFF"/>
              </a:solidFill>
            </a:endParaRPr>
          </a:p>
        </p:txBody>
      </p:sp>
      <p:sp>
        <p:nvSpPr>
          <p:cNvPr id="2" name="Title 1"/>
          <p:cNvSpPr>
            <a:spLocks noGrp="1"/>
          </p:cNvSpPr>
          <p:nvPr>
            <p:ph type="ctrTitle"/>
          </p:nvPr>
        </p:nvSpPr>
        <p:spPr>
          <a:xfrm>
            <a:off x="6096000" y="1676400"/>
            <a:ext cx="5181600" cy="1524000"/>
          </a:xfrm>
        </p:spPr>
        <p:txBody>
          <a:bodyPr anchor="b" anchorCtr="0"/>
          <a:lstStyle>
            <a:lvl1pPr algn="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096000" y="3203574"/>
            <a:ext cx="51816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Rectangle 9"/>
          <p:cNvSpPr/>
          <p:nvPr/>
        </p:nvSpPr>
        <p:spPr>
          <a:xfrm>
            <a:off x="0" y="5262466"/>
            <a:ext cx="12192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173" y="5502670"/>
            <a:ext cx="12192088"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normAutofit/>
          </a:bodyPr>
          <a:lstStyle/>
          <a:p>
            <a:fld id="{D6CC888B-D9F9-4E54-B722-F151A9F45E95}" type="slidenum">
              <a:rPr lang="en-US" smtClean="0"/>
              <a:pPr/>
              <a:t>‹#›</a:t>
            </a:fld>
            <a:endParaRPr lang="en-US"/>
          </a:p>
        </p:txBody>
      </p:sp>
    </p:spTree>
    <p:extLst>
      <p:ext uri="{BB962C8B-B14F-4D97-AF65-F5344CB8AC3E}">
        <p14:creationId xmlns:p14="http://schemas.microsoft.com/office/powerpoint/2010/main" val="380741731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Freeform 6"/>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a:xfrm>
            <a:off x="914400" y="1600201"/>
            <a:ext cx="10363200" cy="3733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9" name="Freeform 8"/>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Freeform 9"/>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16394372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6684"/>
            <a:ext cx="5156200" cy="434974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6684"/>
            <a:ext cx="5156200" cy="434974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26595653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Freeform 6"/>
          <p:cNvSpPr/>
          <p:nvPr/>
        </p:nvSpPr>
        <p:spPr>
          <a:xfrm>
            <a:off x="1" y="5545933"/>
            <a:ext cx="12195177"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101" y="5293518"/>
            <a:ext cx="12192124"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963084" y="3633788"/>
            <a:ext cx="10363200" cy="1362075"/>
          </a:xfrm>
        </p:spPr>
        <p:txBody>
          <a:bodyPr anchor="t"/>
          <a:lstStyle>
            <a:lvl1pPr algn="l">
              <a:defRPr sz="4000" b="0" i="0" cap="all"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63084" y="2133601"/>
            <a:ext cx="103632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10" name="Rectangle 9"/>
          <p:cNvSpPr/>
          <p:nvPr/>
        </p:nvSpPr>
        <p:spPr>
          <a:xfrm>
            <a:off x="0" y="5262466"/>
            <a:ext cx="12192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173" y="5502670"/>
            <a:ext cx="12192088"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99439289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两项内容">
    <p:spTree>
      <p:nvGrpSpPr>
        <p:cNvPr id="1" name=""/>
        <p:cNvGrpSpPr/>
        <p:nvPr/>
      </p:nvGrpSpPr>
      <p:grpSpPr>
        <a:xfrm>
          <a:off x="0" y="0"/>
          <a:ext cx="0" cy="0"/>
          <a:chOff x="0" y="0"/>
          <a:chExt cx="0" cy="0"/>
        </a:xfrm>
      </p:grpSpPr>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10" name="Freeform 9"/>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5" name="Date Placeholder 4"/>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dirty="0"/>
          </a:p>
        </p:txBody>
      </p:sp>
      <p:sp>
        <p:nvSpPr>
          <p:cNvPr id="13" name="Content Placeholder 12"/>
          <p:cNvSpPr>
            <a:spLocks noGrp="1"/>
          </p:cNvSpPr>
          <p:nvPr>
            <p:ph sz="quarter" idx="13"/>
          </p:nvPr>
        </p:nvSpPr>
        <p:spPr>
          <a:xfrm>
            <a:off x="914400" y="1536192"/>
            <a:ext cx="4876800" cy="387705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5" name="Content Placeholder 14"/>
          <p:cNvSpPr>
            <a:spLocks noGrp="1"/>
          </p:cNvSpPr>
          <p:nvPr>
            <p:ph sz="quarter" idx="14"/>
          </p:nvPr>
        </p:nvSpPr>
        <p:spPr>
          <a:xfrm>
            <a:off x="6400800" y="1536192"/>
            <a:ext cx="4876800" cy="387705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extLst>
      <p:ext uri="{BB962C8B-B14F-4D97-AF65-F5344CB8AC3E}">
        <p14:creationId xmlns:p14="http://schemas.microsoft.com/office/powerpoint/2010/main" val="397744688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0" name="Freeform 9"/>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14400" y="1535113"/>
            <a:ext cx="48768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6400800" y="1535113"/>
            <a:ext cx="48768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Freeform 11"/>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3" name="Freeform 12"/>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7" name="Date Placeholder 6"/>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D72EBF8-7CF5-44B7-B2BF-E22DE4D0703D}" type="slidenum">
              <a:rPr lang="en-US" smtClean="0"/>
              <a:pPr/>
              <a:t>‹#›</a:t>
            </a:fld>
            <a:endParaRPr lang="en-US" dirty="0"/>
          </a:p>
        </p:txBody>
      </p:sp>
      <p:sp>
        <p:nvSpPr>
          <p:cNvPr id="15" name="Content Placeholder 14"/>
          <p:cNvSpPr>
            <a:spLocks noGrp="1"/>
          </p:cNvSpPr>
          <p:nvPr>
            <p:ph sz="quarter" idx="13"/>
          </p:nvPr>
        </p:nvSpPr>
        <p:spPr>
          <a:xfrm>
            <a:off x="914400" y="2209800"/>
            <a:ext cx="4876800" cy="3200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7" name="Content Placeholder 16"/>
          <p:cNvSpPr>
            <a:spLocks noGrp="1"/>
          </p:cNvSpPr>
          <p:nvPr>
            <p:ph sz="quarter" idx="14"/>
          </p:nvPr>
        </p:nvSpPr>
        <p:spPr>
          <a:xfrm>
            <a:off x="6400800" y="2209800"/>
            <a:ext cx="4876800" cy="3200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Tree>
    <p:extLst>
      <p:ext uri="{BB962C8B-B14F-4D97-AF65-F5344CB8AC3E}">
        <p14:creationId xmlns:p14="http://schemas.microsoft.com/office/powerpoint/2010/main" val="303549684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5"/>
          <p:cNvSpPr/>
          <p:nvPr/>
        </p:nvSpPr>
        <p:spPr>
          <a:xfrm>
            <a:off x="2" y="5010152"/>
            <a:ext cx="9918700"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7" name="Freeform 6"/>
          <p:cNvSpPr/>
          <p:nvPr/>
        </p:nvSpPr>
        <p:spPr>
          <a:xfrm>
            <a:off x="0" y="5731668"/>
            <a:ext cx="12196237"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8" name="Freeform 7"/>
          <p:cNvSpPr/>
          <p:nvPr/>
        </p:nvSpPr>
        <p:spPr>
          <a:xfrm>
            <a:off x="1" y="4973411"/>
            <a:ext cx="10233156"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3176" y="5696242"/>
            <a:ext cx="12195176"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 name="Date Placeholder 2"/>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4109397245"/>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Freeform 4"/>
          <p:cNvSpPr/>
          <p:nvPr/>
        </p:nvSpPr>
        <p:spPr>
          <a:xfrm>
            <a:off x="0" y="5731668"/>
            <a:ext cx="12196237"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6" name="Freeform 5"/>
          <p:cNvSpPr/>
          <p:nvPr/>
        </p:nvSpPr>
        <p:spPr>
          <a:xfrm>
            <a:off x="0" y="5381627"/>
            <a:ext cx="4381499"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7" name="Freeform 6"/>
          <p:cNvSpPr/>
          <p:nvPr/>
        </p:nvSpPr>
        <p:spPr>
          <a:xfrm>
            <a:off x="-3176" y="5696242"/>
            <a:ext cx="12195176"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61" y="5347021"/>
            <a:ext cx="4568308"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Date Placeholder 1"/>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1064466955"/>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8" name="Freeform 7"/>
          <p:cNvSpPr/>
          <p:nvPr/>
        </p:nvSpPr>
        <p:spPr>
          <a:xfrm>
            <a:off x="2" y="5010152"/>
            <a:ext cx="9918700"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0" y="5731668"/>
            <a:ext cx="12196237"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902208" y="609600"/>
            <a:ext cx="4511040" cy="914400"/>
          </a:xfrm>
        </p:spPr>
        <p:txBody>
          <a:bodyPr anchor="b">
            <a:noAutofit/>
          </a:bodyPr>
          <a:lstStyle>
            <a:lvl1pPr algn="l">
              <a:defRPr sz="2200" b="0" i="0" cap="none" baseline="0">
                <a:solidFill>
                  <a:schemeClr val="tx2"/>
                </a:solidFill>
              </a:defRPr>
            </a:lvl1pPr>
          </a:lstStyle>
          <a:p>
            <a:r>
              <a:rPr lang="zh-CN" altLang="en-US" smtClean="0"/>
              <a:t>单击此处编辑母版标题样式</a:t>
            </a:r>
            <a:endParaRPr lang="en-US" dirty="0"/>
          </a:p>
        </p:txBody>
      </p:sp>
      <p:sp>
        <p:nvSpPr>
          <p:cNvPr id="10" name="Freeform 9"/>
          <p:cNvSpPr/>
          <p:nvPr/>
        </p:nvSpPr>
        <p:spPr>
          <a:xfrm>
            <a:off x="1" y="4973411"/>
            <a:ext cx="10233156"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3176" y="5696242"/>
            <a:ext cx="12195176"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5" name="Date Placeholder 4"/>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dirty="0"/>
          </a:p>
        </p:txBody>
      </p:sp>
      <p:sp>
        <p:nvSpPr>
          <p:cNvPr id="13" name="Content Placeholder 12"/>
          <p:cNvSpPr>
            <a:spLocks noGrp="1"/>
          </p:cNvSpPr>
          <p:nvPr>
            <p:ph sz="quarter" idx="13"/>
          </p:nvPr>
        </p:nvSpPr>
        <p:spPr>
          <a:xfrm>
            <a:off x="6096000" y="609600"/>
            <a:ext cx="5181600" cy="4191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4" name="Text Placeholder 13"/>
          <p:cNvSpPr>
            <a:spLocks noGrp="1"/>
          </p:cNvSpPr>
          <p:nvPr>
            <p:ph type="body" sz="quarter" idx="14"/>
          </p:nvPr>
        </p:nvSpPr>
        <p:spPr>
          <a:xfrm>
            <a:off x="901699" y="1527048"/>
            <a:ext cx="451104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zh-CN" altLang="en-US" smtClean="0"/>
              <a:t>单击此处编辑母版文本样式</a:t>
            </a:r>
          </a:p>
        </p:txBody>
      </p:sp>
    </p:spTree>
    <p:extLst>
      <p:ext uri="{BB962C8B-B14F-4D97-AF65-F5344CB8AC3E}">
        <p14:creationId xmlns:p14="http://schemas.microsoft.com/office/powerpoint/2010/main" val="100009530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 name="Picture Placeholder 2"/>
          <p:cNvSpPr>
            <a:spLocks noGrp="1"/>
          </p:cNvSpPr>
          <p:nvPr>
            <p:ph type="pic" idx="1"/>
          </p:nvPr>
        </p:nvSpPr>
        <p:spPr>
          <a:xfrm>
            <a:off x="6096000" y="609601"/>
            <a:ext cx="51816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10" name="Freeform 9"/>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1" name="Freeform 10"/>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5" name="Date Placeholder 4"/>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dirty="0"/>
          </a:p>
        </p:txBody>
      </p:sp>
      <p:sp>
        <p:nvSpPr>
          <p:cNvPr id="14" name="Title 1"/>
          <p:cNvSpPr>
            <a:spLocks noGrp="1"/>
          </p:cNvSpPr>
          <p:nvPr>
            <p:ph type="title"/>
          </p:nvPr>
        </p:nvSpPr>
        <p:spPr>
          <a:xfrm>
            <a:off x="902208" y="609600"/>
            <a:ext cx="4511040" cy="914400"/>
          </a:xfrm>
        </p:spPr>
        <p:txBody>
          <a:bodyPr anchor="b">
            <a:noAutofit/>
          </a:bodyPr>
          <a:lstStyle>
            <a:lvl1pPr algn="l">
              <a:defRPr sz="2200" b="0" i="0" cap="none" baseline="0">
                <a:solidFill>
                  <a:schemeClr val="tx2"/>
                </a:solidFill>
              </a:defRPr>
            </a:lvl1pPr>
          </a:lstStyle>
          <a:p>
            <a:r>
              <a:rPr lang="zh-CN" altLang="en-US" smtClean="0"/>
              <a:t>单击此处编辑母版标题样式</a:t>
            </a:r>
            <a:endParaRPr lang="en-US" dirty="0"/>
          </a:p>
        </p:txBody>
      </p:sp>
      <p:sp>
        <p:nvSpPr>
          <p:cNvPr id="15" name="Text Placeholder 14"/>
          <p:cNvSpPr>
            <a:spLocks noGrp="1"/>
          </p:cNvSpPr>
          <p:nvPr>
            <p:ph type="body" sz="quarter" idx="14"/>
          </p:nvPr>
        </p:nvSpPr>
        <p:spPr>
          <a:xfrm>
            <a:off x="902209" y="1524000"/>
            <a:ext cx="4508500"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zh-CN" altLang="en-US" smtClean="0"/>
              <a:t>单击此处编辑母版文本样式</a:t>
            </a:r>
          </a:p>
        </p:txBody>
      </p:sp>
    </p:spTree>
    <p:extLst>
      <p:ext uri="{BB962C8B-B14F-4D97-AF65-F5344CB8AC3E}">
        <p14:creationId xmlns:p14="http://schemas.microsoft.com/office/powerpoint/2010/main" val="205342823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7" name="Freeform 6"/>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Freeform 9"/>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368282134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7" name="Freeform 6"/>
          <p:cNvSpPr/>
          <p:nvPr/>
        </p:nvSpPr>
        <p:spPr>
          <a:xfrm>
            <a:off x="0" y="5457826"/>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7"/>
          <p:cNvSpPr/>
          <p:nvPr/>
        </p:nvSpPr>
        <p:spPr>
          <a:xfrm>
            <a:off x="2409853" y="6148043"/>
            <a:ext cx="978532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9" name="Freeform 8"/>
          <p:cNvSpPr/>
          <p:nvPr/>
        </p:nvSpPr>
        <p:spPr>
          <a:xfrm>
            <a:off x="-261" y="5412337"/>
            <a:ext cx="10140757"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Freeform 9"/>
          <p:cNvSpPr/>
          <p:nvPr/>
        </p:nvSpPr>
        <p:spPr>
          <a:xfrm>
            <a:off x="2240967" y="6116508"/>
            <a:ext cx="9954208"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Vertical Title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2639544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840318" y="2506133"/>
            <a:ext cx="5158316" cy="368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6133"/>
            <a:ext cx="5183717" cy="368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29586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3753845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032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7"/>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269928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7"/>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F0A84B8-1037-43CE-B0F6-AE5FBE25C161}"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1788071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3" Type="http://schemas.openxmlformats.org/officeDocument/2006/relationships/image" Target="../media/image1.wmf"/><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theme" Target="../theme/theme4.xml"/><Relationship Id="rId13" Type="http://schemas.openxmlformats.org/officeDocument/2006/relationships/image" Target="../media/image1.wmf"/><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9F0A84B8-1037-43CE-B0F6-AE5FBE25C161}" type="datetimeFigureOut">
              <a:rPr lang="zh-CN" altLang="en-US" smtClean="0"/>
              <a:t>2017/12/6</a:t>
            </a:fld>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2EEDF80C-5B0B-4C21-A4F0-439EFE00E9FA}" type="slidenum">
              <a:rPr lang="zh-CN" altLang="en-US" smtClean="0"/>
              <a:t>‹#›</a:t>
            </a:fld>
            <a:endParaRPr lang="zh-CN" altLang="en-US"/>
          </a:p>
        </p:txBody>
      </p:sp>
    </p:spTree>
    <p:extLst>
      <p:ext uri="{BB962C8B-B14F-4D97-AF65-F5344CB8AC3E}">
        <p14:creationId xmlns:p14="http://schemas.microsoft.com/office/powerpoint/2010/main" val="37580115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pPr fontAlgn="base">
              <a:spcBef>
                <a:spcPct val="0"/>
              </a:spcBef>
              <a:spcAft>
                <a:spcPct val="0"/>
              </a:spcAft>
            </a:pPr>
            <a:fld id="{52B9D767-D973-4AF1-BB96-5FC7817A7EA7}" type="datetimeFigureOut">
              <a:rPr lang="zh-CN" altLang="en-US" smtClean="0">
                <a:solidFill>
                  <a:prstClr val="black">
                    <a:tint val="75000"/>
                  </a:prstClr>
                </a:solidFill>
                <a:latin typeface="Arial" pitchFamily="34" charset="0"/>
                <a:cs typeface="Arial" pitchFamily="34" charset="0"/>
              </a:rPr>
              <a:pPr fontAlgn="base">
                <a:spcBef>
                  <a:spcPct val="0"/>
                </a:spcBef>
                <a:spcAft>
                  <a:spcPct val="0"/>
                </a:spcAft>
              </a:pPr>
              <a:t>2017/12/6</a:t>
            </a:fld>
            <a:endParaRPr lang="zh-CN" altLang="en-US">
              <a:solidFill>
                <a:prstClr val="black">
                  <a:tint val="75000"/>
                </a:prstClr>
              </a:solidFill>
              <a:latin typeface="Arial" pitchFamily="34" charset="0"/>
              <a:cs typeface="Arial" pitchFamily="34" charset="0"/>
            </a:endParaRPr>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fontAlgn="base">
              <a:spcBef>
                <a:spcPct val="0"/>
              </a:spcBef>
              <a:spcAft>
                <a:spcPct val="0"/>
              </a:spcAft>
            </a:pPr>
            <a:endParaRPr lang="zh-CN" altLang="en-US">
              <a:solidFill>
                <a:prstClr val="black">
                  <a:tint val="75000"/>
                </a:prstClr>
              </a:solidFill>
              <a:latin typeface="Arial" pitchFamily="34" charset="0"/>
              <a:cs typeface="Arial" pitchFamily="34" charset="0"/>
            </a:endParaRPr>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pPr fontAlgn="base">
              <a:spcBef>
                <a:spcPct val="0"/>
              </a:spcBef>
              <a:spcAft>
                <a:spcPct val="0"/>
              </a:spcAft>
            </a:pPr>
            <a:fld id="{B8AEEFB3-A932-4CA2-A9EF-C2E1B531FF94}" type="slidenum">
              <a:rPr lang="zh-CN" altLang="en-US" smtClean="0">
                <a:solidFill>
                  <a:prstClr val="black">
                    <a:tint val="75000"/>
                  </a:prstClr>
                </a:solidFill>
                <a:latin typeface="Arial" pitchFamily="34" charset="0"/>
                <a:cs typeface="Arial" pitchFamily="34" charset="0"/>
              </a:rPr>
              <a:pPr fontAlgn="base">
                <a:spcBef>
                  <a:spcPct val="0"/>
                </a:spcBef>
                <a:spcAft>
                  <a:spcPct val="0"/>
                </a:spcAft>
              </a:pPr>
              <a:t>‹#›</a:t>
            </a:fld>
            <a:endParaRPr lang="zh-CN" altLang="en-US">
              <a:solidFill>
                <a:prstClr val="black">
                  <a:tint val="75000"/>
                </a:prstClr>
              </a:solidFill>
              <a:latin typeface="Arial" pitchFamily="34" charset="0"/>
              <a:cs typeface="Arial" pitchFamily="34" charset="0"/>
            </a:endParaRPr>
          </a:p>
        </p:txBody>
      </p:sp>
    </p:spTree>
    <p:extLst>
      <p:ext uri="{BB962C8B-B14F-4D97-AF65-F5344CB8AC3E}">
        <p14:creationId xmlns:p14="http://schemas.microsoft.com/office/powerpoint/2010/main" val="307003274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Placeholder 1"/>
          <p:cNvSpPr>
            <a:spLocks noGrp="1"/>
          </p:cNvSpPr>
          <p:nvPr>
            <p:ph type="title"/>
          </p:nvPr>
        </p:nvSpPr>
        <p:spPr>
          <a:xfrm>
            <a:off x="914400" y="274638"/>
            <a:ext cx="10363200" cy="1143000"/>
          </a:xfrm>
          <a:prstGeom prst="rect">
            <a:avLst/>
          </a:prstGeom>
        </p:spPr>
        <p:txBody>
          <a:bodyPr vert="horz" lIns="0" tIns="45720" rIns="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4400" y="1600201"/>
            <a:ext cx="10363200" cy="4525963"/>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534400" y="6416676"/>
            <a:ext cx="26416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3"/>
          </p:nvPr>
        </p:nvSpPr>
        <p:spPr>
          <a:xfrm>
            <a:off x="304800" y="6416676"/>
            <a:ext cx="38608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US" dirty="0"/>
          </a:p>
        </p:txBody>
      </p:sp>
      <p:sp>
        <p:nvSpPr>
          <p:cNvPr id="6" name="Slide Number Placeholder 5"/>
          <p:cNvSpPr>
            <a:spLocks noGrp="1"/>
          </p:cNvSpPr>
          <p:nvPr>
            <p:ph type="sldNum" sz="quarter" idx="4"/>
          </p:nvPr>
        </p:nvSpPr>
        <p:spPr>
          <a:xfrm>
            <a:off x="11277600" y="6416676"/>
            <a:ext cx="609600" cy="365125"/>
          </a:xfrm>
          <a:prstGeom prst="rect">
            <a:avLst/>
          </a:prstGeom>
        </p:spPr>
        <p:txBody>
          <a:bodyPr vert="horz" lIns="0" tIns="45720" rIns="0" bIns="0" rtlCol="0" anchor="b" anchorCtr="0"/>
          <a:lstStyle>
            <a:lvl1pPr algn="r">
              <a:defRPr sz="1100" b="1" baseline="0">
                <a:solidFill>
                  <a:srgbClr val="4D4D4D"/>
                </a:solidFill>
              </a:defRPr>
            </a:lvl1p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124667134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Placeholder 1"/>
          <p:cNvSpPr>
            <a:spLocks noGrp="1"/>
          </p:cNvSpPr>
          <p:nvPr>
            <p:ph type="title"/>
          </p:nvPr>
        </p:nvSpPr>
        <p:spPr>
          <a:xfrm>
            <a:off x="914400" y="274638"/>
            <a:ext cx="10363200" cy="1143000"/>
          </a:xfrm>
          <a:prstGeom prst="rect">
            <a:avLst/>
          </a:prstGeom>
        </p:spPr>
        <p:txBody>
          <a:bodyPr vert="horz" lIns="0" tIns="45720" rIns="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4400" y="1600201"/>
            <a:ext cx="10363200" cy="4525963"/>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534400" y="6416676"/>
            <a:ext cx="26416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942120D2-3948-4F8F-BE5D-E7E7D97880B2}" type="datetime4">
              <a:rPr lang="zh-CN" altLang="en-US"/>
              <a:pPr/>
              <a:t>2017年12月6日星期三</a:t>
            </a:fld>
            <a:endParaRPr dirty="0" err="1"/>
          </a:p>
        </p:txBody>
      </p:sp>
      <p:sp>
        <p:nvSpPr>
          <p:cNvPr id="5" name="Footer Placeholder 4"/>
          <p:cNvSpPr>
            <a:spLocks noGrp="1"/>
          </p:cNvSpPr>
          <p:nvPr>
            <p:ph type="ftr" sz="quarter" idx="3"/>
          </p:nvPr>
        </p:nvSpPr>
        <p:spPr>
          <a:xfrm>
            <a:off x="304800" y="6416676"/>
            <a:ext cx="38608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US" dirty="0"/>
          </a:p>
        </p:txBody>
      </p:sp>
      <p:sp>
        <p:nvSpPr>
          <p:cNvPr id="6" name="Slide Number Placeholder 5"/>
          <p:cNvSpPr>
            <a:spLocks noGrp="1"/>
          </p:cNvSpPr>
          <p:nvPr>
            <p:ph type="sldNum" sz="quarter" idx="4"/>
          </p:nvPr>
        </p:nvSpPr>
        <p:spPr>
          <a:xfrm>
            <a:off x="11277600" y="6416676"/>
            <a:ext cx="609600" cy="365125"/>
          </a:xfrm>
          <a:prstGeom prst="rect">
            <a:avLst/>
          </a:prstGeom>
        </p:spPr>
        <p:txBody>
          <a:bodyPr vert="horz" lIns="0" tIns="45720" rIns="0" bIns="0" rtlCol="0" anchor="b" anchorCtr="0"/>
          <a:lstStyle>
            <a:lvl1pPr algn="r">
              <a:defRPr sz="1100" b="1" baseline="0">
                <a:solidFill>
                  <a:srgbClr val="4D4D4D"/>
                </a:solidFill>
              </a:defRPr>
            </a:lvl1pPr>
          </a:lstStyle>
          <a:p>
            <a:fld id="{1D72EBF8-7CF5-44B7-B2BF-E22DE4D0703D}" type="slidenum">
              <a:rPr lang="en-US" smtClean="0"/>
              <a:pPr/>
              <a:t>‹#›</a:t>
            </a:fld>
            <a:endParaRPr lang="en-US" dirty="0"/>
          </a:p>
        </p:txBody>
      </p:sp>
    </p:spTree>
    <p:extLst>
      <p:ext uri="{BB962C8B-B14F-4D97-AF65-F5344CB8AC3E}">
        <p14:creationId xmlns:p14="http://schemas.microsoft.com/office/powerpoint/2010/main" val="1866775096"/>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3.png"/><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ooyun.org/bugs/wooyun-2012-08187" TargetMode="Externa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ooyun.org/bugs/wooyun-2012-010060" TargetMode="External"/><Relationship Id="rId3"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hyperlink" Target="http://wooyun.org/bugs/wooyun-2012-0508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ooyun.org/bugs/wooyun-2012-010989" TargetMode="Externa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hyperlink" Target="file:///localhost/default.prop" TargetMode="External"/><Relationship Id="rId1" Type="http://schemas.openxmlformats.org/officeDocument/2006/relationships/slideLayout" Target="../slideLayouts/slideLayout2.xml"/><Relationship Id="rId2" Type="http://schemas.openxmlformats.org/officeDocument/2006/relationships/hyperlink" Target="http://wooyun.org/bugs/wooyun-2012-09145"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74572" y="2485544"/>
            <a:ext cx="11285627" cy="3753675"/>
          </a:xfrm>
          <a:prstGeom prst="rect">
            <a:avLst/>
          </a:prstGeom>
          <a:scene3d>
            <a:camera prst="perspectiveRelaxed"/>
            <a:lightRig rig="threePt" dir="t"/>
          </a:scene3d>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t="20317" b="12381"/>
          <a:stretch/>
        </p:blipFill>
        <p:spPr>
          <a:xfrm>
            <a:off x="3085429" y="2287889"/>
            <a:ext cx="6063916" cy="2550695"/>
          </a:xfrm>
          <a:prstGeom prst="rect">
            <a:avLst/>
          </a:prstGeom>
        </p:spPr>
      </p:pic>
      <p:sp>
        <p:nvSpPr>
          <p:cNvPr id="7" name="矩形 6"/>
          <p:cNvSpPr/>
          <p:nvPr/>
        </p:nvSpPr>
        <p:spPr>
          <a:xfrm>
            <a:off x="1473807" y="917490"/>
            <a:ext cx="9287158" cy="1354217"/>
          </a:xfrm>
          <a:prstGeom prst="rect">
            <a:avLst/>
          </a:prstGeom>
          <a:noFill/>
        </p:spPr>
        <p:txBody>
          <a:bodyPr wrap="none" lIns="121920" tIns="60960" rIns="121920" bIns="60960">
            <a:spAutoFit/>
          </a:bodyPr>
          <a:lstStyle/>
          <a:p>
            <a:pPr algn="ctr" fontAlgn="base">
              <a:spcBef>
                <a:spcPct val="0"/>
              </a:spcBef>
              <a:spcAft>
                <a:spcPct val="0"/>
              </a:spcAft>
            </a:pPr>
            <a:r>
              <a:rPr lang="zh-CN" altLang="en-US" sz="8000" b="1" spc="800" dirty="0">
                <a:ln w="13462">
                  <a:solidFill>
                    <a:prstClr val="white"/>
                  </a:solidFill>
                  <a:prstDash val="solid"/>
                </a:ln>
                <a:solidFill>
                  <a:prstClr val="black">
                    <a:lumMod val="85000"/>
                    <a:lumOff val="15000"/>
                  </a:prstClr>
                </a:solidFill>
                <a:effectLst>
                  <a:glow rad="228600">
                    <a:srgbClr val="5B9BD5">
                      <a:satMod val="175000"/>
                      <a:alpha val="40000"/>
                    </a:srgbClr>
                  </a:glow>
                  <a:outerShdw dist="38100" dir="2700000" algn="bl" rotWithShape="0">
                    <a:srgbClr val="4472C4"/>
                  </a:outerShdw>
                </a:effectLst>
                <a:latin typeface="华文行楷" panose="02010800040101010101" pitchFamily="2" charset="-122"/>
                <a:ea typeface="华文行楷" panose="02010800040101010101" pitchFamily="2" charset="-122"/>
                <a:cs typeface="Arial" pitchFamily="34" charset="0"/>
              </a:rPr>
              <a:t>移动智能终端安全</a:t>
            </a:r>
          </a:p>
        </p:txBody>
      </p:sp>
      <p:sp>
        <p:nvSpPr>
          <p:cNvPr id="10" name="文本框 9"/>
          <p:cNvSpPr txBox="1"/>
          <p:nvPr/>
        </p:nvSpPr>
        <p:spPr>
          <a:xfrm>
            <a:off x="2088761" y="6047025"/>
            <a:ext cx="8057247" cy="584775"/>
          </a:xfrm>
          <a:prstGeom prst="rect">
            <a:avLst/>
          </a:prstGeom>
          <a:noFill/>
        </p:spPr>
        <p:txBody>
          <a:bodyPr wrap="square" rtlCol="0">
            <a:spAutoFit/>
          </a:bodyPr>
          <a:lstStyle/>
          <a:p>
            <a:pPr algn="ctr" fontAlgn="base">
              <a:spcBef>
                <a:spcPct val="0"/>
              </a:spcBef>
              <a:spcAft>
                <a:spcPct val="0"/>
              </a:spcAft>
            </a:pPr>
            <a:r>
              <a:rPr lang="zh-CN" altLang="en-US" sz="3200" b="1" dirty="0">
                <a:solidFill>
                  <a:prstClr val="black"/>
                </a:solidFill>
                <a:latin typeface="华文新魏" panose="02010800040101010101" pitchFamily="2" charset="-122"/>
                <a:ea typeface="华文新魏" panose="02010800040101010101" pitchFamily="2" charset="-122"/>
                <a:cs typeface="Arial" pitchFamily="34" charset="0"/>
              </a:rPr>
              <a:t>东南大学信息科学与工程学院</a:t>
            </a:r>
          </a:p>
        </p:txBody>
      </p:sp>
      <p:sp>
        <p:nvSpPr>
          <p:cNvPr id="11" name="文本框 10"/>
          <p:cNvSpPr txBox="1"/>
          <p:nvPr/>
        </p:nvSpPr>
        <p:spPr>
          <a:xfrm>
            <a:off x="2088761" y="5565437"/>
            <a:ext cx="8057247" cy="584775"/>
          </a:xfrm>
          <a:prstGeom prst="rect">
            <a:avLst/>
          </a:prstGeom>
          <a:noFill/>
        </p:spPr>
        <p:txBody>
          <a:bodyPr wrap="square" rtlCol="0">
            <a:spAutoFit/>
          </a:bodyPr>
          <a:lstStyle/>
          <a:p>
            <a:pPr algn="ctr" fontAlgn="base">
              <a:spcBef>
                <a:spcPct val="0"/>
              </a:spcBef>
              <a:spcAft>
                <a:spcPct val="0"/>
              </a:spcAft>
            </a:pPr>
            <a:r>
              <a:rPr lang="zh-CN" altLang="en-US" sz="3200" b="1" dirty="0">
                <a:solidFill>
                  <a:prstClr val="black"/>
                </a:solidFill>
                <a:latin typeface="华文新魏" panose="02010800040101010101" pitchFamily="2" charset="-122"/>
                <a:ea typeface="华文新魏" panose="02010800040101010101" pitchFamily="2" charset="-122"/>
                <a:cs typeface="Arial" pitchFamily="34" charset="0"/>
              </a:rPr>
              <a:t>秦中元</a:t>
            </a:r>
          </a:p>
        </p:txBody>
      </p:sp>
    </p:spTree>
    <p:extLst>
      <p:ext uri="{BB962C8B-B14F-4D97-AF65-F5344CB8AC3E}">
        <p14:creationId xmlns:p14="http://schemas.microsoft.com/office/powerpoint/2010/main" val="3856777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G:\mobileSec\infographic.png"/>
          <p:cNvPicPr>
            <a:picLocks noChangeAspect="1" noChangeArrowheads="1"/>
          </p:cNvPicPr>
          <p:nvPr/>
        </p:nvPicPr>
        <p:blipFill>
          <a:blip r:embed="rId3">
            <a:extLst>
              <a:ext uri="{28A0092B-C50C-407E-A947-70E740481C1C}">
                <a14:useLocalDpi xmlns:a14="http://schemas.microsoft.com/office/drawing/2010/main" val="0"/>
              </a:ext>
            </a:extLst>
          </a:blip>
          <a:srcRect t="60744" b="2824"/>
          <a:stretch>
            <a:fillRect/>
          </a:stretch>
        </p:blipFill>
        <p:spPr bwMode="auto">
          <a:xfrm>
            <a:off x="1631951" y="0"/>
            <a:ext cx="8950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059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1000"/>
                                        <p:tgtEl>
                                          <p:spTgt spid="50178"/>
                                        </p:tgtEl>
                                      </p:cBhvr>
                                    </p:animEffect>
                                    <p:anim calcmode="lin" valueType="num">
                                      <p:cBhvr>
                                        <p:cTn id="8" dur="1000" fill="hold"/>
                                        <p:tgtEl>
                                          <p:spTgt spid="50178"/>
                                        </p:tgtEl>
                                        <p:attrNameLst>
                                          <p:attrName>ppt_x</p:attrName>
                                        </p:attrNameLst>
                                      </p:cBhvr>
                                      <p:tavLst>
                                        <p:tav tm="0">
                                          <p:val>
                                            <p:strVal val="#ppt_x"/>
                                          </p:val>
                                        </p:tav>
                                        <p:tav tm="100000">
                                          <p:val>
                                            <p:strVal val="#ppt_x"/>
                                          </p:val>
                                        </p:tav>
                                      </p:tavLst>
                                    </p:anim>
                                    <p:anim calcmode="lin" valueType="num">
                                      <p:cBhvr>
                                        <p:cTn id="9" dur="900" decel="100000" fill="hold"/>
                                        <p:tgtEl>
                                          <p:spTgt spid="5017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17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990725" y="1479966"/>
            <a:ext cx="8210550" cy="5067300"/>
          </a:xfrm>
          <a:prstGeom prst="rect">
            <a:avLst/>
          </a:prstGeom>
        </p:spPr>
      </p:pic>
      <p:sp>
        <p:nvSpPr>
          <p:cNvPr id="3" name="Rectangle 1"/>
          <p:cNvSpPr txBox="1">
            <a:spLocks noChangeArrowheads="1"/>
          </p:cNvSpPr>
          <p:nvPr/>
        </p:nvSpPr>
        <p:spPr>
          <a:xfrm>
            <a:off x="1847850" y="260350"/>
            <a:ext cx="8229600" cy="755913"/>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zh-CN" altLang="en-US" dirty="0" smtClean="0">
                <a:ea typeface="宋体" panose="02010600030101010101" pitchFamily="2" charset="-122"/>
              </a:rPr>
              <a:t>移动智能终端飞速发展</a:t>
            </a:r>
            <a:endParaRPr lang="en-US" altLang="zh-CN" dirty="0" smtClean="0">
              <a:ea typeface="宋体" panose="02010600030101010101" pitchFamily="2" charset="-122"/>
            </a:endParaRPr>
          </a:p>
        </p:txBody>
      </p:sp>
    </p:spTree>
    <p:extLst>
      <p:ext uri="{BB962C8B-B14F-4D97-AF65-F5344CB8AC3E}">
        <p14:creationId xmlns:p14="http://schemas.microsoft.com/office/powerpoint/2010/main" val="405076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45459" y="963707"/>
            <a:ext cx="9855200" cy="1474693"/>
          </a:xfrm>
        </p:spPr>
        <p:txBody>
          <a:bodyPr>
            <a:noAutofit/>
          </a:bodyPr>
          <a:lstStyle/>
          <a:p>
            <a:pPr algn="ctr"/>
            <a:r>
              <a:rPr lang="zh-CN" altLang="en-US" sz="5400" dirty="0"/>
              <a:t>全球</a:t>
            </a:r>
            <a:r>
              <a:rPr lang="zh-CN" altLang="en-US" sz="5400" dirty="0" smtClean="0"/>
              <a:t>一半</a:t>
            </a:r>
            <a:r>
              <a:rPr lang="zh-CN" altLang="en-US" sz="5400" dirty="0"/>
              <a:t>的智能手机用户每天在移动设备上花费超过</a:t>
            </a:r>
            <a:r>
              <a:rPr lang="en-US" altLang="zh-CN" sz="5400" dirty="0"/>
              <a:t>5</a:t>
            </a:r>
            <a:r>
              <a:rPr lang="zh-CN" altLang="en-US" sz="5400" dirty="0"/>
              <a:t>个</a:t>
            </a:r>
            <a:r>
              <a:rPr lang="zh-CN" altLang="en-US" sz="5400" dirty="0" smtClean="0"/>
              <a:t>小时！</a:t>
            </a:r>
            <a:endParaRPr lang="en-US" altLang="zh-CN" sz="5400" dirty="0" smtClean="0">
              <a:ea typeface="宋体" panose="02010600030101010101" pitchFamily="2" charset="-122"/>
            </a:endParaRPr>
          </a:p>
        </p:txBody>
      </p:sp>
      <p:sp>
        <p:nvSpPr>
          <p:cNvPr id="34820" name="矩形 4"/>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pic>
        <p:nvPicPr>
          <p:cNvPr id="1026" name="Picture 2" descr="http://n.sinaimg.cn/translate/20171014/tmn--fymvuys968519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758" y="2699776"/>
            <a:ext cx="8289224" cy="34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369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1334" y="1260662"/>
            <a:ext cx="9445218" cy="5296069"/>
          </a:xfrm>
          <a:prstGeom prst="rect">
            <a:avLst/>
          </a:prstGeom>
        </p:spPr>
      </p:pic>
      <p:sp>
        <p:nvSpPr>
          <p:cNvPr id="3" name="Rectangle 1"/>
          <p:cNvSpPr txBox="1">
            <a:spLocks noChangeArrowheads="1"/>
          </p:cNvSpPr>
          <p:nvPr/>
        </p:nvSpPr>
        <p:spPr>
          <a:xfrm>
            <a:off x="1847850" y="260350"/>
            <a:ext cx="8229600" cy="749300"/>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zh-CN" altLang="en-US" dirty="0">
                <a:ea typeface="宋体" panose="02010600030101010101" pitchFamily="2" charset="-122"/>
              </a:rPr>
              <a:t>安全</a:t>
            </a:r>
            <a:r>
              <a:rPr lang="zh-CN" altLang="en-US" dirty="0" smtClean="0">
                <a:ea typeface="宋体" panose="02010600030101010101" pitchFamily="2" charset="-122"/>
              </a:rPr>
              <a:t>问题日趋凸显</a:t>
            </a:r>
            <a:endParaRPr lang="en-GB" altLang="zh-CN" dirty="0">
              <a:ea typeface="宋体" panose="02010600030101010101" pitchFamily="2" charset="-122"/>
            </a:endParaRPr>
          </a:p>
        </p:txBody>
      </p:sp>
    </p:spTree>
    <p:extLst>
      <p:ext uri="{BB962C8B-B14F-4D97-AF65-F5344CB8AC3E}">
        <p14:creationId xmlns:p14="http://schemas.microsoft.com/office/powerpoint/2010/main" val="90574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259234" y="1233872"/>
            <a:ext cx="9143940" cy="5482131"/>
          </a:xfrm>
          <a:prstGeom prst="rect">
            <a:avLst/>
          </a:prstGeom>
        </p:spPr>
      </p:pic>
      <p:sp>
        <p:nvSpPr>
          <p:cNvPr id="3" name="Rectangle 1"/>
          <p:cNvSpPr txBox="1">
            <a:spLocks noChangeArrowheads="1"/>
          </p:cNvSpPr>
          <p:nvPr/>
        </p:nvSpPr>
        <p:spPr>
          <a:xfrm>
            <a:off x="1847850" y="260350"/>
            <a:ext cx="8229600" cy="749300"/>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zh-CN" altLang="en-US" dirty="0" smtClean="0">
                <a:ea typeface="宋体" panose="02010600030101010101" pitchFamily="2" charset="-122"/>
              </a:rPr>
              <a:t>恶意应用危害大</a:t>
            </a:r>
            <a:endParaRPr lang="en-GB" altLang="zh-CN" dirty="0">
              <a:ea typeface="宋体" panose="02010600030101010101" pitchFamily="2" charset="-122"/>
            </a:endParaRPr>
          </a:p>
        </p:txBody>
      </p:sp>
    </p:spTree>
    <p:extLst>
      <p:ext uri="{BB962C8B-B14F-4D97-AF65-F5344CB8AC3E}">
        <p14:creationId xmlns:p14="http://schemas.microsoft.com/office/powerpoint/2010/main" val="108175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1080" y="1047671"/>
            <a:ext cx="9829800" cy="5572125"/>
          </a:xfrm>
          <a:prstGeom prst="rect">
            <a:avLst/>
          </a:prstGeom>
        </p:spPr>
      </p:pic>
      <p:sp>
        <p:nvSpPr>
          <p:cNvPr id="3" name="Rectangle 1"/>
          <p:cNvSpPr txBox="1">
            <a:spLocks noChangeArrowheads="1"/>
          </p:cNvSpPr>
          <p:nvPr/>
        </p:nvSpPr>
        <p:spPr>
          <a:xfrm>
            <a:off x="1847850" y="260350"/>
            <a:ext cx="8229600" cy="749300"/>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zh-CN" altLang="en-US" dirty="0" smtClean="0">
                <a:ea typeface="宋体" panose="02010600030101010101" pitchFamily="2" charset="-122"/>
              </a:rPr>
              <a:t>分析现有安全事件</a:t>
            </a:r>
            <a:endParaRPr lang="en-GB" altLang="zh-CN" dirty="0">
              <a:ea typeface="宋体" panose="02010600030101010101" pitchFamily="2" charset="-122"/>
            </a:endParaRPr>
          </a:p>
        </p:txBody>
      </p:sp>
    </p:spTree>
    <p:extLst>
      <p:ext uri="{BB962C8B-B14F-4D97-AF65-F5344CB8AC3E}">
        <p14:creationId xmlns:p14="http://schemas.microsoft.com/office/powerpoint/2010/main" val="3416896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ChangeArrowheads="1"/>
          </p:cNvSpPr>
          <p:nvPr>
            <p:ph type="title"/>
          </p:nvPr>
        </p:nvSpPr>
        <p:spPr>
          <a:xfrm>
            <a:off x="1847850" y="260350"/>
            <a:ext cx="8229600" cy="749300"/>
          </a:xfrm>
        </p:spPr>
        <p:txBody>
          <a:bodyPr>
            <a:spAutoFit/>
          </a:bodyPr>
          <a:lstStyle/>
          <a:p>
            <a:pPr>
              <a:lnSpc>
                <a:spcPct val="98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zh-CN" altLang="en-US" dirty="0" smtClean="0">
                <a:ea typeface="宋体" panose="02010600030101010101" pitchFamily="2" charset="-122"/>
              </a:rPr>
              <a:t>第一个手机病毒</a:t>
            </a:r>
            <a:endParaRPr lang="en-GB" altLang="zh-CN" dirty="0" smtClean="0">
              <a:ea typeface="宋体" panose="02010600030101010101" pitchFamily="2" charset="-122"/>
            </a:endParaRPr>
          </a:p>
        </p:txBody>
      </p:sp>
      <p:sp>
        <p:nvSpPr>
          <p:cNvPr id="43011" name="Rectangle 2"/>
          <p:cNvSpPr>
            <a:spLocks noGrp="1" noChangeArrowheads="1"/>
          </p:cNvSpPr>
          <p:nvPr>
            <p:ph idx="1"/>
          </p:nvPr>
        </p:nvSpPr>
        <p:spPr>
          <a:xfrm>
            <a:off x="1981200" y="1600200"/>
            <a:ext cx="8229600" cy="2620076"/>
          </a:xfrm>
        </p:spPr>
        <p:txBody>
          <a:bodyPr vert="horz" lIns="0" tIns="0" rIns="0" bIns="0" rtlCol="0">
            <a:spAutoFit/>
          </a:bodyPr>
          <a:lstStyle/>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US" altLang="zh-CN" smtClean="0">
                <a:ea typeface="宋体" panose="02010600030101010101" pitchFamily="2" charset="-122"/>
              </a:rPr>
              <a:t>Worm.SymbOS.Cabir</a:t>
            </a:r>
            <a:endParaRPr lang="en-US" altLang="zh-CN" smtClean="0">
              <a:solidFill>
                <a:srgbClr val="333333"/>
              </a:solidFill>
              <a:ea typeface="宋体" panose="02010600030101010101" pitchFamily="2" charset="-122"/>
            </a:endParaRPr>
          </a:p>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US" altLang="zh-CN" smtClean="0">
                <a:ea typeface="宋体" panose="02010600030101010101" pitchFamily="2" charset="-122"/>
              </a:rPr>
              <a:t>June 20, 2004 </a:t>
            </a:r>
          </a:p>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US" altLang="zh-CN" smtClean="0">
                <a:ea typeface="宋体" panose="02010600030101010101" pitchFamily="2" charset="-122"/>
              </a:rPr>
              <a:t>Symbian OS</a:t>
            </a:r>
          </a:p>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GB" altLang="zh-CN" smtClean="0">
                <a:ea typeface="宋体" panose="02010600030101010101" pitchFamily="2" charset="-122"/>
              </a:rPr>
              <a:t>Spread vector – Bluetooth</a:t>
            </a:r>
          </a:p>
          <a:p>
            <a:pPr marL="428625" indent="-215900">
              <a:lnSpc>
                <a:spcPct val="97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GB" altLang="zh-CN" smtClean="0">
                <a:ea typeface="宋体" panose="02010600030101010101" pitchFamily="2" charset="-122"/>
              </a:rPr>
              <a:t>Infected file – caribe.sis</a:t>
            </a:r>
          </a:p>
        </p:txBody>
      </p:sp>
      <p:pic>
        <p:nvPicPr>
          <p:cNvPr id="43012" name="Picture 3" descr="G:\mobileSec\Cab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916113"/>
            <a:ext cx="20955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矩形 10"/>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spTree>
    <p:extLst>
      <p:ext uri="{BB962C8B-B14F-4D97-AF65-F5344CB8AC3E}">
        <p14:creationId xmlns:p14="http://schemas.microsoft.com/office/powerpoint/2010/main" val="255367035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a:xfrm>
            <a:off x="1847850" y="257044"/>
            <a:ext cx="8229600" cy="755913"/>
          </a:xfrm>
        </p:spPr>
        <p:txBody>
          <a:bodyPr>
            <a:spAutoFit/>
          </a:bodyPr>
          <a:lstStyle/>
          <a:p>
            <a:pPr marL="212725">
              <a:lnSpc>
                <a:spcPct val="98000"/>
              </a:lnSpc>
              <a:buSzPct val="45000"/>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US" altLang="zh-CN" dirty="0"/>
              <a:t>Android</a:t>
            </a:r>
            <a:r>
              <a:rPr lang="zh-CN" altLang="en-US" dirty="0"/>
              <a:t>愚人节病毒</a:t>
            </a:r>
            <a:endParaRPr lang="en-US" altLang="zh-CN" dirty="0"/>
          </a:p>
        </p:txBody>
      </p:sp>
      <p:sp>
        <p:nvSpPr>
          <p:cNvPr id="20483" name="Rectangle 2"/>
          <p:cNvSpPr>
            <a:spLocks noGrp="1" noChangeArrowheads="1"/>
          </p:cNvSpPr>
          <p:nvPr>
            <p:ph idx="1"/>
          </p:nvPr>
        </p:nvSpPr>
        <p:spPr>
          <a:xfrm>
            <a:off x="1981200" y="1600201"/>
            <a:ext cx="8229600" cy="1704313"/>
          </a:xfrm>
        </p:spPr>
        <p:txBody>
          <a:bodyPr vert="horz" lIns="0" tIns="0" rIns="0" bIns="0" rtlCol="0">
            <a:spAutoFit/>
          </a:bodyPr>
          <a:lstStyle/>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US" altLang="zh-CN" sz="2400" dirty="0">
                <a:ea typeface="宋体" panose="02010600030101010101" pitchFamily="2" charset="-122"/>
              </a:rPr>
              <a:t>Android</a:t>
            </a:r>
            <a:r>
              <a:rPr lang="zh-CN" altLang="en-US" sz="2400" dirty="0">
                <a:ea typeface="宋体" panose="02010600030101010101" pitchFamily="2" charset="-122"/>
              </a:rPr>
              <a:t>愚人节病毒</a:t>
            </a:r>
            <a:endParaRPr lang="en-US" altLang="zh-CN" sz="2400" dirty="0">
              <a:ea typeface="宋体" panose="02010600030101010101" pitchFamily="2" charset="-122"/>
            </a:endParaRPr>
          </a:p>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en-US" altLang="zh-CN" sz="2400" dirty="0">
                <a:ea typeface="宋体" panose="02010600030101010101" pitchFamily="2" charset="-122"/>
              </a:rPr>
              <a:t>IMEI</a:t>
            </a:r>
            <a:r>
              <a:rPr lang="zh-CN" altLang="en-US" sz="2400" dirty="0">
                <a:ea typeface="宋体" panose="02010600030101010101" pitchFamily="2" charset="-122"/>
              </a:rPr>
              <a:t>、手机号、地理位置信息等用户隐私数据，并上传到</a:t>
            </a:r>
            <a:r>
              <a:rPr lang="en-US" altLang="zh-CN" sz="2400" dirty="0">
                <a:ea typeface="宋体" panose="02010600030101010101" pitchFamily="2" charset="-122"/>
              </a:rPr>
              <a:t>http://incoxxx.com/wat.php</a:t>
            </a:r>
          </a:p>
          <a:p>
            <a:pPr marL="428625" indent="-215900">
              <a:lnSpc>
                <a:spcPct val="98000"/>
              </a:lnSpc>
              <a:buSzPct val="45000"/>
              <a:buFont typeface="Wingdings" panose="05000000000000000000" pitchFamily="2" charset="2"/>
              <a:buChar char=""/>
              <a:tabLst>
                <a:tab pos="536575" algn="l"/>
                <a:tab pos="985838" algn="l"/>
                <a:tab pos="1435100" algn="l"/>
                <a:tab pos="1884363" algn="l"/>
                <a:tab pos="2333625" algn="l"/>
                <a:tab pos="2782888" algn="l"/>
                <a:tab pos="3232150" algn="l"/>
                <a:tab pos="3681413" algn="l"/>
                <a:tab pos="4130675" algn="l"/>
                <a:tab pos="4579938" algn="l"/>
                <a:tab pos="5029200" algn="l"/>
                <a:tab pos="5478463" algn="l"/>
                <a:tab pos="5927725" algn="l"/>
                <a:tab pos="6376988" algn="l"/>
                <a:tab pos="6826250" algn="l"/>
                <a:tab pos="7275513" algn="l"/>
                <a:tab pos="7724775" algn="l"/>
                <a:tab pos="8174038" algn="l"/>
                <a:tab pos="8623300" algn="l"/>
                <a:tab pos="9072563" algn="l"/>
              </a:tabLst>
            </a:pPr>
            <a:r>
              <a:rPr lang="zh-CN" altLang="en-US" sz="2400" dirty="0">
                <a:ea typeface="宋体" panose="02010600030101010101" pitchFamily="2" charset="-122"/>
              </a:rPr>
              <a:t>向所有联系人发送下面这条愚人节短信</a:t>
            </a:r>
            <a:endParaRPr lang="en-GB" altLang="zh-CN" sz="2400" dirty="0">
              <a:ea typeface="宋体" panose="02010600030101010101" pitchFamily="2" charset="-122"/>
            </a:endParaRPr>
          </a:p>
        </p:txBody>
      </p:sp>
      <p:pic>
        <p:nvPicPr>
          <p:cNvPr id="20484" name="Picture 2" descr="G:\mobileSec\walk-and-text-156-2.jpg"/>
          <p:cNvPicPr>
            <a:picLocks noChangeAspect="1" noChangeArrowheads="1"/>
          </p:cNvPicPr>
          <p:nvPr/>
        </p:nvPicPr>
        <p:blipFill>
          <a:blip r:embed="rId3"/>
          <a:srcRect/>
          <a:stretch>
            <a:fillRect/>
          </a:stretch>
        </p:blipFill>
        <p:spPr bwMode="auto">
          <a:xfrm>
            <a:off x="6672264" y="3597276"/>
            <a:ext cx="3635375" cy="24241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3"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829972" y="3597275"/>
            <a:ext cx="4002587" cy="2306219"/>
          </a:xfrm>
          <a:prstGeom prst="rect">
            <a:avLst/>
          </a:prstGeom>
          <a:noFill/>
          <a:ln>
            <a:noFill/>
          </a:ln>
          <a:effectLst/>
          <a:extLst>
            <a:ext uri="{909E8E84-426E-40DD-AFC4-6F175D3DCCD1}">
              <a14:hiddenFill xmlns:a14="http://schemas.microsoft.com/office/drawing/2010/main">
                <a:blipFill dpi="0" rotWithShape="1">
                  <a:blip r:embed="rId5"/>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8" name="矩形 8"/>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sp>
        <p:nvSpPr>
          <p:cNvPr id="20487" name="TextBox 1"/>
          <p:cNvSpPr txBox="1">
            <a:spLocks noChangeArrowheads="1"/>
          </p:cNvSpPr>
          <p:nvPr/>
        </p:nvSpPr>
        <p:spPr bwMode="auto">
          <a:xfrm>
            <a:off x="8037514" y="3151189"/>
            <a:ext cx="1298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a:solidFill>
                  <a:srgbClr val="333333"/>
                </a:solidFill>
                <a:ea typeface="宋体" panose="02010600030101010101" pitchFamily="2" charset="-122"/>
              </a:rPr>
              <a:t>Walk&amp;Text</a:t>
            </a:r>
            <a:endParaRPr lang="zh-CN" altLang="en-US">
              <a:solidFill>
                <a:srgbClr val="333333"/>
              </a:solidFill>
              <a:ea typeface="宋体" panose="02010600030101010101" pitchFamily="2" charset="-122"/>
            </a:endParaRPr>
          </a:p>
        </p:txBody>
      </p:sp>
    </p:spTree>
    <p:extLst>
      <p:ext uri="{BB962C8B-B14F-4D97-AF65-F5344CB8AC3E}">
        <p14:creationId xmlns:p14="http://schemas.microsoft.com/office/powerpoint/2010/main" val="319674012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fontScale="90000"/>
          </a:bodyPr>
          <a:lstStyle/>
          <a:p>
            <a:pPr eaLnBrk="1" hangingPunct="1"/>
            <a:r>
              <a:rPr lang="zh-CN" altLang="en-US" dirty="0" smtClean="0">
                <a:ea typeface="宋体" charset="-122"/>
              </a:rPr>
              <a:t>手机病毒传播途径</a:t>
            </a:r>
            <a:endParaRPr lang="en-US" altLang="zh-CN" dirty="0" smtClean="0">
              <a:ea typeface="宋体" charset="-122"/>
            </a:endParaRPr>
          </a:p>
        </p:txBody>
      </p:sp>
      <p:sp>
        <p:nvSpPr>
          <p:cNvPr id="41987" name="Rectangle 3"/>
          <p:cNvSpPr>
            <a:spLocks noGrp="1" noChangeArrowheads="1"/>
          </p:cNvSpPr>
          <p:nvPr>
            <p:ph type="body" sz="half" idx="1"/>
          </p:nvPr>
        </p:nvSpPr>
        <p:spPr>
          <a:xfrm>
            <a:off x="914400" y="1817688"/>
            <a:ext cx="9956800" cy="3429000"/>
          </a:xfrm>
        </p:spPr>
        <p:txBody>
          <a:bodyPr/>
          <a:lstStyle/>
          <a:p>
            <a:pPr eaLnBrk="1" hangingPunct="1">
              <a:buSzPct val="90000"/>
            </a:pPr>
            <a:endParaRPr lang="en-US" altLang="zh-CN" sz="3000" b="1" dirty="0" smtClean="0">
              <a:ea typeface="宋体" charset="-122"/>
            </a:endParaRPr>
          </a:p>
        </p:txBody>
      </p:sp>
      <p:pic>
        <p:nvPicPr>
          <p:cNvPr id="41988"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583268" y="994611"/>
            <a:ext cx="8640233" cy="5387140"/>
          </a:xfrm>
          <a:prstGeom prst="rect">
            <a:avLst/>
          </a:prstGeom>
          <a:noFill/>
          <a:ln>
            <a:noFill/>
          </a:ln>
          <a:effectLst/>
          <a:extLst>
            <a:ext uri="{909E8E84-426E-40DD-AFC4-6F175D3DCCD1}">
              <a14:hiddenFill xmlns:a14="http://schemas.microsoft.com/office/drawing/2010/main">
                <a:blipFill dpi="0" rotWithShape="1">
                  <a:blip r:embed="rId4"/>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0" name="矩形 7"/>
          <p:cNvSpPr>
            <a:spLocks noChangeArrowheads="1"/>
          </p:cNvSpPr>
          <p:nvPr/>
        </p:nvSpPr>
        <p:spPr bwMode="auto">
          <a:xfrm>
            <a:off x="46567" y="6453189"/>
            <a:ext cx="1757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a:solidFill>
                  <a:srgbClr val="FFFFFF"/>
                </a:solidFill>
                <a:ea typeface="宋体" charset="-122"/>
              </a:rPr>
              <a:t>3.</a:t>
            </a:r>
            <a:r>
              <a:rPr lang="zh-CN" altLang="en-US" sz="1400">
                <a:solidFill>
                  <a:srgbClr val="FFFFFF"/>
                </a:solidFill>
                <a:ea typeface="宋体" charset="-122"/>
              </a:rPr>
              <a:t>移动终端自身安全</a:t>
            </a:r>
          </a:p>
        </p:txBody>
      </p:sp>
    </p:spTree>
    <p:extLst>
      <p:ext uri="{BB962C8B-B14F-4D97-AF65-F5344CB8AC3E}">
        <p14:creationId xmlns:p14="http://schemas.microsoft.com/office/powerpoint/2010/main" val="2004924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2"/>
          <p:cNvSpPr txBox="1">
            <a:spLocks noChangeArrowheads="1"/>
          </p:cNvSpPr>
          <p:nvPr/>
        </p:nvSpPr>
        <p:spPr bwMode="auto">
          <a:xfrm>
            <a:off x="620185" y="339554"/>
            <a:ext cx="72009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pitchFamily="34" charset="0"/>
                <a:ea typeface="华文细黑" pitchFamily="2" charset="-122"/>
              </a:defRPr>
            </a:lvl1pPr>
            <a:lvl2pPr>
              <a:defRPr b="1">
                <a:solidFill>
                  <a:schemeClr val="tx1"/>
                </a:solidFill>
                <a:latin typeface="Arial" pitchFamily="34" charset="0"/>
                <a:ea typeface="华文细黑" pitchFamily="2" charset="-122"/>
              </a:defRPr>
            </a:lvl2pPr>
            <a:lvl3pPr>
              <a:defRPr sz="1600" b="1">
                <a:solidFill>
                  <a:schemeClr val="tx1"/>
                </a:solidFill>
                <a:latin typeface="Arial" pitchFamily="34" charset="0"/>
                <a:ea typeface="华文细黑" pitchFamily="2" charset="-122"/>
              </a:defRPr>
            </a:lvl3pPr>
            <a:lvl4pPr>
              <a:defRPr sz="1400" b="1">
                <a:solidFill>
                  <a:schemeClr val="tx1"/>
                </a:solidFill>
                <a:latin typeface="Arial" pitchFamily="34" charset="0"/>
                <a:ea typeface="华文细黑" pitchFamily="2" charset="-122"/>
              </a:defRPr>
            </a:lvl4pPr>
            <a:lvl5pPr>
              <a:defRPr>
                <a:solidFill>
                  <a:schemeClr val="tx1"/>
                </a:solidFill>
                <a:latin typeface="Arial" pitchFamily="34" charset="0"/>
                <a:ea typeface="华文细黑" pitchFamily="2" charset="-122"/>
              </a:defRPr>
            </a:lvl5pPr>
            <a:lvl6pPr eaLnBrk="0" hangingPunct="0">
              <a:defRPr>
                <a:solidFill>
                  <a:schemeClr val="tx1"/>
                </a:solidFill>
                <a:latin typeface="Arial" pitchFamily="34" charset="0"/>
                <a:ea typeface="华文细黑" pitchFamily="2" charset="-122"/>
              </a:defRPr>
            </a:lvl6pPr>
            <a:lvl7pPr eaLnBrk="0" hangingPunct="0">
              <a:defRPr>
                <a:solidFill>
                  <a:schemeClr val="tx1"/>
                </a:solidFill>
                <a:latin typeface="Arial" pitchFamily="34" charset="0"/>
                <a:ea typeface="华文细黑" pitchFamily="2" charset="-122"/>
              </a:defRPr>
            </a:lvl7pPr>
            <a:lvl8pPr eaLnBrk="0" hangingPunct="0">
              <a:defRPr>
                <a:solidFill>
                  <a:schemeClr val="tx1"/>
                </a:solidFill>
                <a:latin typeface="Arial" pitchFamily="34" charset="0"/>
                <a:ea typeface="华文细黑" pitchFamily="2" charset="-122"/>
              </a:defRPr>
            </a:lvl8pPr>
            <a:lvl9pPr eaLnBrk="0" hangingPunct="0">
              <a:defRPr>
                <a:solidFill>
                  <a:schemeClr val="tx1"/>
                </a:solidFill>
                <a:latin typeface="Arial" pitchFamily="34" charset="0"/>
                <a:ea typeface="华文细黑" pitchFamily="2" charset="-122"/>
              </a:defRPr>
            </a:lvl9pPr>
          </a:lstStyle>
          <a:p>
            <a:r>
              <a:rPr lang="zh-CN" altLang="en-US" sz="4400" dirty="0" smtClean="0">
                <a:latin typeface="宋体" pitchFamily="2" charset="-122"/>
                <a:ea typeface="宋体" pitchFamily="2" charset="-122"/>
              </a:rPr>
              <a:t>智能终端</a:t>
            </a:r>
            <a:r>
              <a:rPr lang="zh-CN" altLang="en-US" sz="4400" dirty="0">
                <a:latin typeface="宋体" pitchFamily="2" charset="-122"/>
                <a:ea typeface="宋体" pitchFamily="2" charset="-122"/>
              </a:rPr>
              <a:t>安全发展方向</a:t>
            </a:r>
          </a:p>
        </p:txBody>
      </p:sp>
      <p:sp>
        <p:nvSpPr>
          <p:cNvPr id="44035" name="TextBox 3"/>
          <p:cNvSpPr txBox="1">
            <a:spLocks noChangeArrowheads="1"/>
          </p:cNvSpPr>
          <p:nvPr/>
        </p:nvSpPr>
        <p:spPr bwMode="auto">
          <a:xfrm>
            <a:off x="620185" y="1173163"/>
            <a:ext cx="10562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b="1">
                <a:solidFill>
                  <a:schemeClr val="tx1"/>
                </a:solidFill>
                <a:latin typeface="Arial" pitchFamily="34" charset="0"/>
                <a:ea typeface="华文细黑" pitchFamily="2" charset="-122"/>
              </a:defRPr>
            </a:lvl1pPr>
            <a:lvl2pPr>
              <a:defRPr b="1">
                <a:solidFill>
                  <a:schemeClr val="tx1"/>
                </a:solidFill>
                <a:latin typeface="Arial" pitchFamily="34" charset="0"/>
                <a:ea typeface="华文细黑" pitchFamily="2" charset="-122"/>
              </a:defRPr>
            </a:lvl2pPr>
            <a:lvl3pPr>
              <a:defRPr sz="1600" b="1">
                <a:solidFill>
                  <a:schemeClr val="tx1"/>
                </a:solidFill>
                <a:latin typeface="Arial" pitchFamily="34" charset="0"/>
                <a:ea typeface="华文细黑" pitchFamily="2" charset="-122"/>
              </a:defRPr>
            </a:lvl3pPr>
            <a:lvl4pPr>
              <a:defRPr sz="1400" b="1">
                <a:solidFill>
                  <a:schemeClr val="tx1"/>
                </a:solidFill>
                <a:latin typeface="Arial" pitchFamily="34" charset="0"/>
                <a:ea typeface="华文细黑" pitchFamily="2" charset="-122"/>
              </a:defRPr>
            </a:lvl4pPr>
            <a:lvl5pPr>
              <a:defRPr>
                <a:solidFill>
                  <a:schemeClr val="tx1"/>
                </a:solidFill>
                <a:latin typeface="Arial" pitchFamily="34" charset="0"/>
                <a:ea typeface="华文细黑" pitchFamily="2" charset="-122"/>
              </a:defRPr>
            </a:lvl5pPr>
            <a:lvl6pPr eaLnBrk="0" hangingPunct="0">
              <a:defRPr>
                <a:solidFill>
                  <a:schemeClr val="tx1"/>
                </a:solidFill>
                <a:latin typeface="Arial" pitchFamily="34" charset="0"/>
                <a:ea typeface="华文细黑" pitchFamily="2" charset="-122"/>
              </a:defRPr>
            </a:lvl6pPr>
            <a:lvl7pPr eaLnBrk="0" hangingPunct="0">
              <a:defRPr>
                <a:solidFill>
                  <a:schemeClr val="tx1"/>
                </a:solidFill>
                <a:latin typeface="Arial" pitchFamily="34" charset="0"/>
                <a:ea typeface="华文细黑" pitchFamily="2" charset="-122"/>
              </a:defRPr>
            </a:lvl7pPr>
            <a:lvl8pPr eaLnBrk="0" hangingPunct="0">
              <a:defRPr>
                <a:solidFill>
                  <a:schemeClr val="tx1"/>
                </a:solidFill>
                <a:latin typeface="Arial" pitchFamily="34" charset="0"/>
                <a:ea typeface="华文细黑" pitchFamily="2" charset="-122"/>
              </a:defRPr>
            </a:lvl8pPr>
            <a:lvl9pPr eaLnBrk="0" hangingPunct="0">
              <a:defRPr>
                <a:solidFill>
                  <a:schemeClr val="tx1"/>
                </a:solidFill>
                <a:latin typeface="Arial" pitchFamily="34" charset="0"/>
                <a:ea typeface="华文细黑" pitchFamily="2" charset="-122"/>
              </a:defRPr>
            </a:lvl9pPr>
          </a:lstStyle>
          <a:p>
            <a:pPr>
              <a:buFont typeface="Wingdings" pitchFamily="2" charset="2"/>
              <a:buChar char="Ø"/>
            </a:pPr>
            <a:r>
              <a:rPr lang="zh-CN" altLang="en-US" sz="2400" b="0" dirty="0">
                <a:latin typeface="宋体" pitchFamily="2" charset="-122"/>
                <a:ea typeface="宋体" pitchFamily="2" charset="-122"/>
              </a:rPr>
              <a:t>按照安全防护能力分级思路，制定满足市场有序健康发展需要的安全防护技术标准，是今后智能终端防护技术发展路线。</a:t>
            </a:r>
          </a:p>
        </p:txBody>
      </p:sp>
      <p:sp>
        <p:nvSpPr>
          <p:cNvPr id="44036" name="TextBox 4"/>
          <p:cNvSpPr txBox="1">
            <a:spLocks noChangeArrowheads="1"/>
          </p:cNvSpPr>
          <p:nvPr/>
        </p:nvSpPr>
        <p:spPr bwMode="auto">
          <a:xfrm>
            <a:off x="620185" y="2565400"/>
            <a:ext cx="10562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b="1">
                <a:solidFill>
                  <a:schemeClr val="tx1"/>
                </a:solidFill>
                <a:latin typeface="Arial" pitchFamily="34" charset="0"/>
                <a:ea typeface="华文细黑" pitchFamily="2" charset="-122"/>
              </a:defRPr>
            </a:lvl1pPr>
            <a:lvl2pPr>
              <a:defRPr b="1">
                <a:solidFill>
                  <a:schemeClr val="tx1"/>
                </a:solidFill>
                <a:latin typeface="Arial" pitchFamily="34" charset="0"/>
                <a:ea typeface="华文细黑" pitchFamily="2" charset="-122"/>
              </a:defRPr>
            </a:lvl2pPr>
            <a:lvl3pPr>
              <a:defRPr sz="1600" b="1">
                <a:solidFill>
                  <a:schemeClr val="tx1"/>
                </a:solidFill>
                <a:latin typeface="Arial" pitchFamily="34" charset="0"/>
                <a:ea typeface="华文细黑" pitchFamily="2" charset="-122"/>
              </a:defRPr>
            </a:lvl3pPr>
            <a:lvl4pPr>
              <a:defRPr sz="1400" b="1">
                <a:solidFill>
                  <a:schemeClr val="tx1"/>
                </a:solidFill>
                <a:latin typeface="Arial" pitchFamily="34" charset="0"/>
                <a:ea typeface="华文细黑" pitchFamily="2" charset="-122"/>
              </a:defRPr>
            </a:lvl4pPr>
            <a:lvl5pPr>
              <a:defRPr>
                <a:solidFill>
                  <a:schemeClr val="tx1"/>
                </a:solidFill>
                <a:latin typeface="Arial" pitchFamily="34" charset="0"/>
                <a:ea typeface="华文细黑" pitchFamily="2" charset="-122"/>
              </a:defRPr>
            </a:lvl5pPr>
            <a:lvl6pPr eaLnBrk="0" hangingPunct="0">
              <a:defRPr>
                <a:solidFill>
                  <a:schemeClr val="tx1"/>
                </a:solidFill>
                <a:latin typeface="Arial" pitchFamily="34" charset="0"/>
                <a:ea typeface="华文细黑" pitchFamily="2" charset="-122"/>
              </a:defRPr>
            </a:lvl6pPr>
            <a:lvl7pPr eaLnBrk="0" hangingPunct="0">
              <a:defRPr>
                <a:solidFill>
                  <a:schemeClr val="tx1"/>
                </a:solidFill>
                <a:latin typeface="Arial" pitchFamily="34" charset="0"/>
                <a:ea typeface="华文细黑" pitchFamily="2" charset="-122"/>
              </a:defRPr>
            </a:lvl7pPr>
            <a:lvl8pPr eaLnBrk="0" hangingPunct="0">
              <a:defRPr>
                <a:solidFill>
                  <a:schemeClr val="tx1"/>
                </a:solidFill>
                <a:latin typeface="Arial" pitchFamily="34" charset="0"/>
                <a:ea typeface="华文细黑" pitchFamily="2" charset="-122"/>
              </a:defRPr>
            </a:lvl8pPr>
            <a:lvl9pPr eaLnBrk="0" hangingPunct="0">
              <a:defRPr>
                <a:solidFill>
                  <a:schemeClr val="tx1"/>
                </a:solidFill>
                <a:latin typeface="Arial" pitchFamily="34" charset="0"/>
                <a:ea typeface="华文细黑" pitchFamily="2" charset="-122"/>
              </a:defRPr>
            </a:lvl9pPr>
          </a:lstStyle>
          <a:p>
            <a:pPr>
              <a:buFont typeface="Wingdings" pitchFamily="2" charset="2"/>
              <a:buChar char="Ø"/>
            </a:pPr>
            <a:r>
              <a:rPr lang="zh-CN" altLang="en-US" sz="2400" b="0"/>
              <a:t>未来移动应用会涉及工业和国防等安全性更高的领域，研究芯片级安全防护体系是今后智能终端安全防护技术发展的方向。</a:t>
            </a:r>
          </a:p>
        </p:txBody>
      </p:sp>
      <p:sp>
        <p:nvSpPr>
          <p:cNvPr id="44037" name="TextBox 5"/>
          <p:cNvSpPr txBox="1">
            <a:spLocks noChangeArrowheads="1"/>
          </p:cNvSpPr>
          <p:nvPr/>
        </p:nvSpPr>
        <p:spPr bwMode="auto">
          <a:xfrm>
            <a:off x="814917" y="4076700"/>
            <a:ext cx="1065741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pitchFamily="34" charset="0"/>
                <a:ea typeface="华文细黑" pitchFamily="2" charset="-122"/>
              </a:defRPr>
            </a:lvl1pPr>
            <a:lvl2pPr>
              <a:defRPr b="1">
                <a:solidFill>
                  <a:schemeClr val="tx1"/>
                </a:solidFill>
                <a:latin typeface="Arial" pitchFamily="34" charset="0"/>
                <a:ea typeface="华文细黑" pitchFamily="2" charset="-122"/>
              </a:defRPr>
            </a:lvl2pPr>
            <a:lvl3pPr>
              <a:defRPr sz="1600" b="1">
                <a:solidFill>
                  <a:schemeClr val="tx1"/>
                </a:solidFill>
                <a:latin typeface="Arial" pitchFamily="34" charset="0"/>
                <a:ea typeface="华文细黑" pitchFamily="2" charset="-122"/>
              </a:defRPr>
            </a:lvl3pPr>
            <a:lvl4pPr>
              <a:defRPr sz="1400" b="1">
                <a:solidFill>
                  <a:schemeClr val="tx1"/>
                </a:solidFill>
                <a:latin typeface="Arial" pitchFamily="34" charset="0"/>
                <a:ea typeface="华文细黑" pitchFamily="2" charset="-122"/>
              </a:defRPr>
            </a:lvl4pPr>
            <a:lvl5pPr>
              <a:defRPr>
                <a:solidFill>
                  <a:schemeClr val="tx1"/>
                </a:solidFill>
                <a:latin typeface="Arial" pitchFamily="34" charset="0"/>
                <a:ea typeface="华文细黑" pitchFamily="2" charset="-122"/>
              </a:defRPr>
            </a:lvl5pPr>
            <a:lvl6pPr eaLnBrk="0" hangingPunct="0">
              <a:defRPr>
                <a:solidFill>
                  <a:schemeClr val="tx1"/>
                </a:solidFill>
                <a:latin typeface="Arial" pitchFamily="34" charset="0"/>
                <a:ea typeface="华文细黑" pitchFamily="2" charset="-122"/>
              </a:defRPr>
            </a:lvl6pPr>
            <a:lvl7pPr eaLnBrk="0" hangingPunct="0">
              <a:defRPr>
                <a:solidFill>
                  <a:schemeClr val="tx1"/>
                </a:solidFill>
                <a:latin typeface="Arial" pitchFamily="34" charset="0"/>
                <a:ea typeface="华文细黑" pitchFamily="2" charset="-122"/>
              </a:defRPr>
            </a:lvl7pPr>
            <a:lvl8pPr eaLnBrk="0" hangingPunct="0">
              <a:defRPr>
                <a:solidFill>
                  <a:schemeClr val="tx1"/>
                </a:solidFill>
                <a:latin typeface="Arial" pitchFamily="34" charset="0"/>
                <a:ea typeface="华文细黑" pitchFamily="2" charset="-122"/>
              </a:defRPr>
            </a:lvl8pPr>
            <a:lvl9pPr eaLnBrk="0" hangingPunct="0">
              <a:defRPr>
                <a:solidFill>
                  <a:schemeClr val="tx1"/>
                </a:solidFill>
                <a:latin typeface="Arial" pitchFamily="34" charset="0"/>
                <a:ea typeface="华文细黑" pitchFamily="2" charset="-122"/>
              </a:defRPr>
            </a:lvl9pPr>
          </a:lstStyle>
          <a:p>
            <a:r>
              <a:rPr lang="zh-CN" altLang="en-US" sz="3200">
                <a:latin typeface="宋体" pitchFamily="2" charset="-122"/>
                <a:ea typeface="宋体" pitchFamily="2" charset="-122"/>
              </a:rPr>
              <a:t>★积极研究我国自主的智能终端芯片级安全防护体系，对我国移动互联网长远发展具有重要意义。</a:t>
            </a:r>
          </a:p>
        </p:txBody>
      </p:sp>
      <p:sp>
        <p:nvSpPr>
          <p:cNvPr id="44038" name="TextBox 6"/>
          <p:cNvSpPr txBox="1">
            <a:spLocks noChangeArrowheads="1"/>
          </p:cNvSpPr>
          <p:nvPr/>
        </p:nvSpPr>
        <p:spPr bwMode="auto">
          <a:xfrm>
            <a:off x="10128251" y="6270626"/>
            <a:ext cx="163194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pitchFamily="34" charset="0"/>
                <a:ea typeface="华文细黑" pitchFamily="2" charset="-122"/>
              </a:defRPr>
            </a:lvl1pPr>
            <a:lvl2pPr>
              <a:defRPr b="1">
                <a:solidFill>
                  <a:schemeClr val="tx1"/>
                </a:solidFill>
                <a:latin typeface="Arial" pitchFamily="34" charset="0"/>
                <a:ea typeface="华文细黑" pitchFamily="2" charset="-122"/>
              </a:defRPr>
            </a:lvl2pPr>
            <a:lvl3pPr>
              <a:defRPr sz="1600" b="1">
                <a:solidFill>
                  <a:schemeClr val="tx1"/>
                </a:solidFill>
                <a:latin typeface="Arial" pitchFamily="34" charset="0"/>
                <a:ea typeface="华文细黑" pitchFamily="2" charset="-122"/>
              </a:defRPr>
            </a:lvl3pPr>
            <a:lvl4pPr>
              <a:defRPr sz="1400" b="1">
                <a:solidFill>
                  <a:schemeClr val="tx1"/>
                </a:solidFill>
                <a:latin typeface="Arial" pitchFamily="34" charset="0"/>
                <a:ea typeface="华文细黑" pitchFamily="2" charset="-122"/>
              </a:defRPr>
            </a:lvl4pPr>
            <a:lvl5pPr>
              <a:defRPr>
                <a:solidFill>
                  <a:schemeClr val="tx1"/>
                </a:solidFill>
                <a:latin typeface="Arial" pitchFamily="34" charset="0"/>
                <a:ea typeface="华文细黑" pitchFamily="2" charset="-122"/>
              </a:defRPr>
            </a:lvl5pPr>
            <a:lvl6pPr eaLnBrk="0" hangingPunct="0">
              <a:defRPr>
                <a:solidFill>
                  <a:schemeClr val="tx1"/>
                </a:solidFill>
                <a:latin typeface="Arial" pitchFamily="34" charset="0"/>
                <a:ea typeface="华文细黑" pitchFamily="2" charset="-122"/>
              </a:defRPr>
            </a:lvl6pPr>
            <a:lvl7pPr eaLnBrk="0" hangingPunct="0">
              <a:defRPr>
                <a:solidFill>
                  <a:schemeClr val="tx1"/>
                </a:solidFill>
                <a:latin typeface="Arial" pitchFamily="34" charset="0"/>
                <a:ea typeface="华文细黑" pitchFamily="2" charset="-122"/>
              </a:defRPr>
            </a:lvl7pPr>
            <a:lvl8pPr eaLnBrk="0" hangingPunct="0">
              <a:defRPr>
                <a:solidFill>
                  <a:schemeClr val="tx1"/>
                </a:solidFill>
                <a:latin typeface="Arial" pitchFamily="34" charset="0"/>
                <a:ea typeface="华文细黑" pitchFamily="2" charset="-122"/>
              </a:defRPr>
            </a:lvl8pPr>
            <a:lvl9pPr eaLnBrk="0" hangingPunct="0">
              <a:defRPr>
                <a:solidFill>
                  <a:schemeClr val="tx1"/>
                </a:solidFill>
                <a:latin typeface="Arial" pitchFamily="34" charset="0"/>
                <a:ea typeface="华文细黑" pitchFamily="2" charset="-122"/>
              </a:defRPr>
            </a:lvl9pPr>
          </a:lstStyle>
          <a:p>
            <a:r>
              <a:rPr lang="en-US" altLang="zh-CN" sz="2400">
                <a:latin typeface="Times New Roman" pitchFamily="18" charset="0"/>
                <a:cs typeface="Times New Roman" pitchFamily="18" charset="0"/>
              </a:rPr>
              <a:t>19/21</a:t>
            </a:r>
            <a:endParaRPr lang="zh-CN" altLang="en-US" sz="2400">
              <a:latin typeface="Times New Roman" pitchFamily="18" charset="0"/>
              <a:cs typeface="Times New Roman" pitchFamily="18" charset="0"/>
            </a:endParaRPr>
          </a:p>
        </p:txBody>
      </p:sp>
    </p:spTree>
    <p:extLst>
      <p:ext uri="{BB962C8B-B14F-4D97-AF65-F5344CB8AC3E}">
        <p14:creationId xmlns:p14="http://schemas.microsoft.com/office/powerpoint/2010/main" val="126667229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a:t>
            </a:r>
            <a:r>
              <a:rPr lang="zh-CN" altLang="en-US" dirty="0"/>
              <a:t>移动智能终端安全</a:t>
            </a:r>
            <a:r>
              <a:rPr lang="zh-CN" altLang="en-US" dirty="0" smtClean="0"/>
              <a:t>概述</a:t>
            </a:r>
            <a:endParaRPr lang="en-US" altLang="zh-CN" dirty="0" smtClean="0"/>
          </a:p>
          <a:p>
            <a:r>
              <a:rPr lang="en-US" altLang="zh-CN" dirty="0"/>
              <a:t>2</a:t>
            </a:r>
            <a:r>
              <a:rPr lang="zh-CN" altLang="en-US" dirty="0" smtClean="0"/>
              <a:t>、</a:t>
            </a:r>
            <a:r>
              <a:rPr lang="en-US" altLang="zh-CN" dirty="0" smtClean="0"/>
              <a:t>Android</a:t>
            </a:r>
            <a:r>
              <a:rPr lang="zh-CN" altLang="en-US" dirty="0" smtClean="0"/>
              <a:t>安全机制</a:t>
            </a:r>
            <a:endParaRPr lang="en-US" altLang="zh-CN" dirty="0" smtClean="0"/>
          </a:p>
          <a:p>
            <a:r>
              <a:rPr lang="en-US" altLang="zh-CN" dirty="0" smtClean="0"/>
              <a:t>3</a:t>
            </a:r>
            <a:r>
              <a:rPr lang="zh-CN" altLang="en-US" dirty="0" smtClean="0"/>
              <a:t>、</a:t>
            </a:r>
            <a:r>
              <a:rPr lang="en-US" altLang="zh-CN" dirty="0" smtClean="0"/>
              <a:t>Android</a:t>
            </a:r>
            <a:r>
              <a:rPr lang="zh-CN" altLang="en-US" dirty="0" smtClean="0"/>
              <a:t>漏洞</a:t>
            </a:r>
            <a:endParaRPr lang="en-US" altLang="zh-CN" dirty="0" smtClean="0"/>
          </a:p>
          <a:p>
            <a:r>
              <a:rPr lang="en-US" altLang="zh-CN" dirty="0" smtClean="0"/>
              <a:t>4</a:t>
            </a:r>
            <a:r>
              <a:rPr lang="zh-CN" altLang="en-US" dirty="0" smtClean="0"/>
              <a:t>、</a:t>
            </a:r>
            <a:r>
              <a:rPr lang="en-US" altLang="zh-CN" dirty="0" smtClean="0"/>
              <a:t>Android</a:t>
            </a:r>
            <a:r>
              <a:rPr lang="zh-CN" altLang="en-US" dirty="0"/>
              <a:t>恶意代码分析</a:t>
            </a:r>
          </a:p>
        </p:txBody>
      </p:sp>
    </p:spTree>
    <p:extLst>
      <p:ext uri="{BB962C8B-B14F-4D97-AF65-F5344CB8AC3E}">
        <p14:creationId xmlns:p14="http://schemas.microsoft.com/office/powerpoint/2010/main" val="107627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en-US" altLang="zh-CN" dirty="0" smtClean="0">
                <a:solidFill>
                  <a:schemeClr val="bg2"/>
                </a:solidFill>
              </a:rPr>
              <a:t>1</a:t>
            </a:r>
            <a:r>
              <a:rPr lang="zh-CN" altLang="en-US" dirty="0" smtClean="0">
                <a:solidFill>
                  <a:schemeClr val="bg2"/>
                </a:solidFill>
              </a:rPr>
              <a:t>、</a:t>
            </a:r>
            <a:r>
              <a:rPr lang="zh-CN" altLang="en-US" dirty="0">
                <a:solidFill>
                  <a:schemeClr val="bg2"/>
                </a:solidFill>
              </a:rPr>
              <a:t>移动智能终端安全</a:t>
            </a:r>
            <a:r>
              <a:rPr lang="zh-CN" altLang="en-US" dirty="0" smtClean="0">
                <a:solidFill>
                  <a:schemeClr val="bg2"/>
                </a:solidFill>
              </a:rPr>
              <a:t>概述</a:t>
            </a:r>
            <a:endParaRPr lang="en-US" altLang="zh-CN" dirty="0" smtClean="0">
              <a:solidFill>
                <a:schemeClr val="bg2"/>
              </a:solidFill>
            </a:endParaRPr>
          </a:p>
          <a:p>
            <a:r>
              <a:rPr lang="en-US" altLang="zh-CN" dirty="0"/>
              <a:t>2</a:t>
            </a:r>
            <a:r>
              <a:rPr lang="zh-CN" altLang="en-US" dirty="0" smtClean="0"/>
              <a:t>、</a:t>
            </a:r>
            <a:r>
              <a:rPr lang="en-US" altLang="zh-CN" dirty="0" smtClean="0"/>
              <a:t>Android</a:t>
            </a:r>
            <a:r>
              <a:rPr lang="zh-CN" altLang="en-US" dirty="0" smtClean="0"/>
              <a:t>安全机制</a:t>
            </a:r>
            <a:endParaRPr lang="en-US" altLang="zh-CN" dirty="0" smtClean="0"/>
          </a:p>
          <a:p>
            <a:r>
              <a:rPr lang="en-US" altLang="zh-CN" dirty="0" smtClean="0"/>
              <a:t>3</a:t>
            </a:r>
            <a:r>
              <a:rPr lang="zh-CN" altLang="en-US" dirty="0" smtClean="0"/>
              <a:t>、</a:t>
            </a:r>
            <a:r>
              <a:rPr lang="en-US" altLang="zh-CN" dirty="0" smtClean="0"/>
              <a:t>Android</a:t>
            </a:r>
            <a:r>
              <a:rPr lang="zh-CN" altLang="en-US" dirty="0" smtClean="0"/>
              <a:t>漏洞</a:t>
            </a:r>
            <a:endParaRPr lang="en-US" altLang="zh-CN" dirty="0" smtClean="0"/>
          </a:p>
          <a:p>
            <a:r>
              <a:rPr lang="en-US" altLang="zh-CN" dirty="0" smtClean="0"/>
              <a:t>4</a:t>
            </a:r>
            <a:r>
              <a:rPr lang="zh-CN" altLang="en-US" dirty="0" smtClean="0"/>
              <a:t>、</a:t>
            </a:r>
            <a:r>
              <a:rPr lang="en-US" altLang="zh-CN" dirty="0" smtClean="0"/>
              <a:t>Android</a:t>
            </a:r>
            <a:r>
              <a:rPr lang="zh-CN" altLang="en-US" dirty="0"/>
              <a:t>恶意代码分析</a:t>
            </a:r>
          </a:p>
        </p:txBody>
      </p:sp>
    </p:spTree>
    <p:extLst>
      <p:ext uri="{BB962C8B-B14F-4D97-AF65-F5344CB8AC3E}">
        <p14:creationId xmlns:p14="http://schemas.microsoft.com/office/powerpoint/2010/main" val="3748307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架构</a:t>
            </a:r>
            <a:endParaRPr kumimoji="1" lang="zh-CN" altLang="en-US" dirty="0"/>
          </a:p>
        </p:txBody>
      </p:sp>
      <p:pic>
        <p:nvPicPr>
          <p:cNvPr id="7" name="图片 6"/>
          <p:cNvPicPr>
            <a:picLocks noChangeAspect="1"/>
          </p:cNvPicPr>
          <p:nvPr/>
        </p:nvPicPr>
        <p:blipFill>
          <a:blip r:embed="rId2"/>
          <a:stretch>
            <a:fillRect/>
          </a:stretch>
        </p:blipFill>
        <p:spPr>
          <a:xfrm>
            <a:off x="2487384" y="1417638"/>
            <a:ext cx="7087147" cy="5097772"/>
          </a:xfrm>
          <a:prstGeom prst="rect">
            <a:avLst/>
          </a:prstGeom>
        </p:spPr>
      </p:pic>
    </p:spTree>
    <p:extLst>
      <p:ext uri="{BB962C8B-B14F-4D97-AF65-F5344CB8AC3E}">
        <p14:creationId xmlns:p14="http://schemas.microsoft.com/office/powerpoint/2010/main" val="1987119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Android</a:t>
            </a:r>
            <a:r>
              <a:rPr kumimoji="1" lang="zh-CN" altLang="en-US" dirty="0"/>
              <a:t>架构</a:t>
            </a:r>
          </a:p>
        </p:txBody>
      </p:sp>
      <p:sp>
        <p:nvSpPr>
          <p:cNvPr id="3" name="内容占位符 2"/>
          <p:cNvSpPr>
            <a:spLocks noGrp="1"/>
          </p:cNvSpPr>
          <p:nvPr>
            <p:ph idx="1"/>
          </p:nvPr>
        </p:nvSpPr>
        <p:spPr>
          <a:xfrm>
            <a:off x="2133166" y="1417639"/>
            <a:ext cx="7772400" cy="2091203"/>
          </a:xfrm>
        </p:spPr>
        <p:txBody>
          <a:bodyPr>
            <a:normAutofit fontScale="70000" lnSpcReduction="20000"/>
          </a:bodyPr>
          <a:lstStyle/>
          <a:p>
            <a:r>
              <a:rPr lang="en-US" altLang="zh-CN" dirty="0" smtClean="0"/>
              <a:t>Linux Kernel</a:t>
            </a:r>
            <a:r>
              <a:rPr lang="zh-CN" altLang="zh-TW" dirty="0" smtClean="0"/>
              <a:t>（</a:t>
            </a:r>
            <a:r>
              <a:rPr lang="en-US" altLang="zh-CN" dirty="0" smtClean="0"/>
              <a:t>Linux</a:t>
            </a:r>
            <a:r>
              <a:rPr lang="zh-CN" altLang="en-US" dirty="0" smtClean="0"/>
              <a:t>内核层）：</a:t>
            </a:r>
            <a:endParaRPr lang="en-US" altLang="zh-CN" dirty="0" smtClean="0"/>
          </a:p>
          <a:p>
            <a:pPr marL="68580" indent="0">
              <a:buNone/>
            </a:pPr>
            <a:r>
              <a:rPr lang="en-US" altLang="zh-CN" dirty="0"/>
              <a:t>Android </a:t>
            </a:r>
            <a:r>
              <a:rPr lang="zh-CN" altLang="en-US" dirty="0"/>
              <a:t>的 </a:t>
            </a:r>
            <a:r>
              <a:rPr lang="en-US" altLang="zh-CN" dirty="0"/>
              <a:t>Linux </a:t>
            </a:r>
            <a:r>
              <a:rPr lang="zh-CN" altLang="en-US" dirty="0"/>
              <a:t>核心为标准的 </a:t>
            </a:r>
            <a:r>
              <a:rPr lang="en-US" altLang="zh-CN" dirty="0" smtClean="0"/>
              <a:t>Linux 2.6</a:t>
            </a:r>
            <a:r>
              <a:rPr lang="zh-CN" altLang="en-US" dirty="0" smtClean="0"/>
              <a:t>内核，并加入移动设备相关</a:t>
            </a:r>
            <a:r>
              <a:rPr lang="zh-CN" altLang="en-US" dirty="0"/>
              <a:t>的驱动程序</a:t>
            </a:r>
            <a:endParaRPr lang="en-US" altLang="zh-TW" dirty="0"/>
          </a:p>
          <a:p>
            <a:pPr marL="68580" indent="0">
              <a:buNone/>
            </a:pPr>
            <a:r>
              <a:rPr lang="zh-TW" altLang="en-US" dirty="0" smtClean="0"/>
              <a:t>显示驱动、</a:t>
            </a:r>
            <a:r>
              <a:rPr lang="en-US" altLang="zh-TW" dirty="0" smtClean="0"/>
              <a:t>Flash </a:t>
            </a:r>
            <a:r>
              <a:rPr lang="zh-TW" altLang="en-US" dirty="0" smtClean="0"/>
              <a:t>内存驱动、照相机驱动、音频驱动、</a:t>
            </a:r>
            <a:r>
              <a:rPr lang="en-US" altLang="zh-TW" dirty="0" err="1" smtClean="0"/>
              <a:t>WiFi</a:t>
            </a:r>
            <a:r>
              <a:rPr lang="en-US" altLang="zh-TW" dirty="0" smtClean="0"/>
              <a:t> </a:t>
            </a:r>
            <a:r>
              <a:rPr lang="zh-TW" altLang="en-US" dirty="0" smtClean="0"/>
              <a:t>驱动、键盘驱动、蓝牙驱动</a:t>
            </a:r>
            <a:r>
              <a:rPr lang="zh-CN" altLang="en-US" dirty="0" smtClean="0"/>
              <a:t>、</a:t>
            </a:r>
            <a:r>
              <a:rPr lang="en-US" altLang="zh-TW" dirty="0" smtClean="0"/>
              <a:t>Binder </a:t>
            </a:r>
            <a:r>
              <a:rPr lang="en-US" altLang="zh-TW" dirty="0"/>
              <a:t>IPC </a:t>
            </a:r>
            <a:r>
              <a:rPr lang="zh-TW" altLang="en-US" dirty="0" smtClean="0"/>
              <a:t>驱动、</a:t>
            </a:r>
            <a:r>
              <a:rPr lang="en-US" altLang="zh-CN" dirty="0" smtClean="0"/>
              <a:t>Power </a:t>
            </a:r>
            <a:r>
              <a:rPr lang="en-US" altLang="zh-CN" dirty="0"/>
              <a:t>Management</a:t>
            </a:r>
            <a:r>
              <a:rPr lang="zh-CN" altLang="en-US" dirty="0"/>
              <a:t>（能源管理）</a:t>
            </a:r>
            <a:endParaRPr kumimoji="1" lang="zh-CN" altLang="en-US" dirty="0"/>
          </a:p>
        </p:txBody>
      </p:sp>
      <p:pic>
        <p:nvPicPr>
          <p:cNvPr id="4" name="图片 3"/>
          <p:cNvPicPr>
            <a:picLocks noChangeAspect="1"/>
          </p:cNvPicPr>
          <p:nvPr/>
        </p:nvPicPr>
        <p:blipFill rotWithShape="1">
          <a:blip r:embed="rId2"/>
          <a:srcRect t="74209"/>
          <a:stretch/>
        </p:blipFill>
        <p:spPr>
          <a:xfrm>
            <a:off x="1029469" y="4149563"/>
            <a:ext cx="9540875" cy="1769974"/>
          </a:xfrm>
          <a:prstGeom prst="rect">
            <a:avLst/>
          </a:prstGeom>
        </p:spPr>
      </p:pic>
    </p:spTree>
    <p:extLst>
      <p:ext uri="{BB962C8B-B14F-4D97-AF65-F5344CB8AC3E}">
        <p14:creationId xmlns:p14="http://schemas.microsoft.com/office/powerpoint/2010/main" val="1463497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架构</a:t>
            </a:r>
            <a:endParaRPr kumimoji="1" lang="zh-CN" altLang="en-US" dirty="0"/>
          </a:p>
        </p:txBody>
      </p:sp>
      <p:sp>
        <p:nvSpPr>
          <p:cNvPr id="3" name="内容占位符 2"/>
          <p:cNvSpPr>
            <a:spLocks noGrp="1"/>
          </p:cNvSpPr>
          <p:nvPr>
            <p:ph idx="1"/>
          </p:nvPr>
        </p:nvSpPr>
        <p:spPr>
          <a:xfrm>
            <a:off x="2144756" y="1788493"/>
            <a:ext cx="7772400" cy="2518203"/>
          </a:xfrm>
        </p:spPr>
        <p:txBody>
          <a:bodyPr>
            <a:normAutofit fontScale="70000" lnSpcReduction="20000"/>
          </a:bodyPr>
          <a:lstStyle/>
          <a:p>
            <a:r>
              <a:rPr kumimoji="1" lang="en-US" altLang="zh-CN" dirty="0" err="1" smtClean="0"/>
              <a:t>Libaries</a:t>
            </a:r>
            <a:r>
              <a:rPr kumimoji="1" lang="zh-CN" altLang="en-US" dirty="0" smtClean="0"/>
              <a:t>（系统运行库层）</a:t>
            </a:r>
            <a:endParaRPr kumimoji="1" lang="en-US" altLang="zh-CN" dirty="0" smtClean="0"/>
          </a:p>
          <a:p>
            <a:pPr lvl="1">
              <a:buFont typeface="Wingdings" charset="2"/>
              <a:buChar char="ü"/>
            </a:pPr>
            <a:r>
              <a:rPr lang="zh-CN" altLang="en-US" dirty="0" smtClean="0"/>
              <a:t>运行库：</a:t>
            </a:r>
            <a:r>
              <a:rPr lang="zh-CN" altLang="en-US" dirty="0"/>
              <a:t>以系统中间件的形式</a:t>
            </a:r>
            <a:r>
              <a:rPr lang="zh-CN" altLang="en-US" dirty="0" smtClean="0"/>
              <a:t>提供</a:t>
            </a:r>
            <a:endParaRPr lang="en-US" altLang="zh-CN" dirty="0"/>
          </a:p>
          <a:p>
            <a:pPr lvl="1">
              <a:buFont typeface="Wingdings" charset="2"/>
              <a:buChar char="ü"/>
            </a:pPr>
            <a:r>
              <a:rPr lang="zh-CN" altLang="en-US" dirty="0" smtClean="0"/>
              <a:t> </a:t>
            </a:r>
            <a:r>
              <a:rPr lang="en-US" altLang="zh-CN" dirty="0"/>
              <a:t>Android </a:t>
            </a:r>
            <a:r>
              <a:rPr lang="zh-CN" altLang="en-US" dirty="0" smtClean="0"/>
              <a:t>运行环境：</a:t>
            </a:r>
            <a:r>
              <a:rPr lang="en-US" altLang="zh-CN" dirty="0" err="1" smtClean="0"/>
              <a:t>Dalvik</a:t>
            </a:r>
            <a:r>
              <a:rPr lang="zh-CN" altLang="en-US" dirty="0" smtClean="0"/>
              <a:t>虚拟机</a:t>
            </a:r>
            <a:endParaRPr lang="en-US" altLang="zh-CN" dirty="0" smtClean="0"/>
          </a:p>
          <a:p>
            <a:pPr lvl="1"/>
            <a:endParaRPr lang="en-US" altLang="zh-CN" dirty="0" smtClean="0"/>
          </a:p>
          <a:p>
            <a:pPr marL="468630" lvl="1" indent="0">
              <a:buNone/>
            </a:pPr>
            <a:r>
              <a:rPr lang="en-US" altLang="zh-CN" dirty="0" err="1"/>
              <a:t>Dalvik</a:t>
            </a:r>
            <a:r>
              <a:rPr lang="en-US" altLang="zh-CN" dirty="0"/>
              <a:t> </a:t>
            </a:r>
            <a:r>
              <a:rPr lang="zh-CN" altLang="en-US" dirty="0"/>
              <a:t>虚拟</a:t>
            </a:r>
            <a:r>
              <a:rPr lang="zh-CN" altLang="en-US" dirty="0" smtClean="0"/>
              <a:t>机</a:t>
            </a:r>
            <a:r>
              <a:rPr lang="en-US" altLang="zh-CN" dirty="0" smtClean="0"/>
              <a:t> VS JAVA </a:t>
            </a:r>
            <a:r>
              <a:rPr lang="zh-CN" altLang="en-US" dirty="0" smtClean="0"/>
              <a:t>虚拟机：它执</a:t>
            </a:r>
            <a:r>
              <a:rPr lang="zh-CN" altLang="en-US" dirty="0"/>
              <a:t>行的不是 </a:t>
            </a:r>
            <a:r>
              <a:rPr lang="en-US" altLang="zh-CN" dirty="0"/>
              <a:t>JAVA </a:t>
            </a:r>
            <a:r>
              <a:rPr lang="zh-CN" altLang="en-US" dirty="0"/>
              <a:t>标准的字节码（</a:t>
            </a:r>
            <a:r>
              <a:rPr lang="en-US" altLang="zh-CN" dirty="0" err="1"/>
              <a:t>bytecode</a:t>
            </a:r>
            <a:r>
              <a:rPr lang="en-US" altLang="zh-CN" dirty="0"/>
              <a:t> </a:t>
            </a:r>
            <a:r>
              <a:rPr lang="zh-CN" altLang="en-US" dirty="0"/>
              <a:t>）而是 </a:t>
            </a:r>
            <a:r>
              <a:rPr lang="en-US" altLang="zh-CN" dirty="0" err="1"/>
              <a:t>Dalvik</a:t>
            </a:r>
            <a:r>
              <a:rPr lang="en-US" altLang="zh-CN" dirty="0"/>
              <a:t> </a:t>
            </a:r>
            <a:r>
              <a:rPr lang="zh-CN" altLang="en-US" dirty="0"/>
              <a:t>可执行格式（</a:t>
            </a:r>
            <a:r>
              <a:rPr lang="en-US" altLang="zh-CN" dirty="0"/>
              <a:t>.</a:t>
            </a:r>
            <a:r>
              <a:rPr lang="en-US" altLang="zh-CN" dirty="0" err="1"/>
              <a:t>dex</a:t>
            </a:r>
            <a:r>
              <a:rPr lang="zh-CN" altLang="en-US" dirty="0"/>
              <a:t>）中执行文件</a:t>
            </a:r>
            <a:r>
              <a:rPr lang="zh-CN" altLang="en-US" dirty="0" smtClean="0"/>
              <a:t>。 </a:t>
            </a:r>
            <a:r>
              <a:rPr lang="en-US" altLang="zh-CN" dirty="0" smtClean="0"/>
              <a:t>Java </a:t>
            </a:r>
            <a:r>
              <a:rPr lang="en-US" altLang="zh-CN" dirty="0"/>
              <a:t>VM </a:t>
            </a:r>
            <a:r>
              <a:rPr lang="zh-CN" altLang="en-US" dirty="0"/>
              <a:t>是以基于栈的虚拟</a:t>
            </a:r>
            <a:r>
              <a:rPr lang="zh-CN" altLang="en-US" dirty="0" smtClean="0"/>
              <a:t>机，</a:t>
            </a:r>
            <a:r>
              <a:rPr lang="zh-CN" altLang="en-US" dirty="0"/>
              <a:t>而 </a:t>
            </a:r>
            <a:r>
              <a:rPr lang="en-US" altLang="zh-CN" dirty="0" err="1"/>
              <a:t>Dalvik</a:t>
            </a:r>
            <a:r>
              <a:rPr lang="en-US" altLang="zh-CN" dirty="0"/>
              <a:t> </a:t>
            </a:r>
            <a:r>
              <a:rPr lang="zh-CN" altLang="en-US" dirty="0"/>
              <a:t>是基于寄存器的虚拟</a:t>
            </a:r>
            <a:r>
              <a:rPr lang="zh-CN" altLang="en-US" dirty="0" smtClean="0"/>
              <a:t>机。</a:t>
            </a:r>
            <a:endParaRPr kumimoji="1" lang="zh-CN" altLang="en-US" dirty="0"/>
          </a:p>
        </p:txBody>
      </p:sp>
      <p:pic>
        <p:nvPicPr>
          <p:cNvPr id="4" name="图片 3"/>
          <p:cNvPicPr>
            <a:picLocks noChangeAspect="1"/>
          </p:cNvPicPr>
          <p:nvPr/>
        </p:nvPicPr>
        <p:blipFill rotWithShape="1">
          <a:blip r:embed="rId2"/>
          <a:srcRect t="40274" b="24932"/>
          <a:stretch/>
        </p:blipFill>
        <p:spPr>
          <a:xfrm>
            <a:off x="1640660" y="4194402"/>
            <a:ext cx="8752018" cy="2190356"/>
          </a:xfrm>
          <a:prstGeom prst="rect">
            <a:avLst/>
          </a:prstGeom>
        </p:spPr>
      </p:pic>
    </p:spTree>
    <p:extLst>
      <p:ext uri="{BB962C8B-B14F-4D97-AF65-F5344CB8AC3E}">
        <p14:creationId xmlns:p14="http://schemas.microsoft.com/office/powerpoint/2010/main" val="1989613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架构</a:t>
            </a:r>
            <a:endParaRPr kumimoji="1" lang="zh-CN" altLang="en-US" dirty="0"/>
          </a:p>
        </p:txBody>
      </p:sp>
      <p:sp>
        <p:nvSpPr>
          <p:cNvPr id="3" name="内容占位符 2"/>
          <p:cNvSpPr>
            <a:spLocks noGrp="1"/>
          </p:cNvSpPr>
          <p:nvPr>
            <p:ph idx="1"/>
          </p:nvPr>
        </p:nvSpPr>
        <p:spPr>
          <a:xfrm>
            <a:off x="2209800" y="1600201"/>
            <a:ext cx="7772400" cy="2428925"/>
          </a:xfrm>
        </p:spPr>
        <p:txBody>
          <a:bodyPr>
            <a:normAutofit/>
          </a:bodyPr>
          <a:lstStyle/>
          <a:p>
            <a:r>
              <a:rPr kumimoji="1" lang="en-US" altLang="zh-CN" dirty="0" smtClean="0"/>
              <a:t>Application Framework</a:t>
            </a:r>
            <a:r>
              <a:rPr kumimoji="1" lang="zh-CN" altLang="en-US" dirty="0" smtClean="0"/>
              <a:t>（应用框架层）：</a:t>
            </a:r>
            <a:endParaRPr kumimoji="1" lang="en-US" altLang="zh-CN" dirty="0" smtClean="0"/>
          </a:p>
          <a:p>
            <a:pPr marL="68580" indent="0">
              <a:buNone/>
            </a:pPr>
            <a:r>
              <a:rPr lang="zh-CN" altLang="en-US" dirty="0"/>
              <a:t>为应用程序层的开发者提供 </a:t>
            </a:r>
            <a:r>
              <a:rPr lang="en-US" altLang="zh-CN" dirty="0" smtClean="0"/>
              <a:t>API</a:t>
            </a:r>
            <a:r>
              <a:rPr lang="zh-CN" altLang="en-US" dirty="0" smtClean="0"/>
              <a:t>。</a:t>
            </a:r>
            <a:endParaRPr kumimoji="1" lang="zh-CN" altLang="en-US" dirty="0"/>
          </a:p>
        </p:txBody>
      </p:sp>
      <p:pic>
        <p:nvPicPr>
          <p:cNvPr id="4" name="图片 3"/>
          <p:cNvPicPr>
            <a:picLocks noChangeAspect="1"/>
          </p:cNvPicPr>
          <p:nvPr/>
        </p:nvPicPr>
        <p:blipFill rotWithShape="1">
          <a:blip r:embed="rId2"/>
          <a:srcRect t="16434" b="58652"/>
          <a:stretch/>
        </p:blipFill>
        <p:spPr>
          <a:xfrm>
            <a:off x="1454232" y="4226203"/>
            <a:ext cx="9180593" cy="1645208"/>
          </a:xfrm>
          <a:prstGeom prst="rect">
            <a:avLst/>
          </a:prstGeom>
        </p:spPr>
      </p:pic>
    </p:spTree>
    <p:extLst>
      <p:ext uri="{BB962C8B-B14F-4D97-AF65-F5344CB8AC3E}">
        <p14:creationId xmlns:p14="http://schemas.microsoft.com/office/powerpoint/2010/main" val="297435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架构</a:t>
            </a:r>
            <a:endParaRPr kumimoji="1" lang="zh-CN" altLang="en-US" dirty="0"/>
          </a:p>
        </p:txBody>
      </p:sp>
      <p:sp>
        <p:nvSpPr>
          <p:cNvPr id="3" name="内容占位符 2"/>
          <p:cNvSpPr>
            <a:spLocks noGrp="1"/>
          </p:cNvSpPr>
          <p:nvPr>
            <p:ph idx="1"/>
          </p:nvPr>
        </p:nvSpPr>
        <p:spPr>
          <a:xfrm>
            <a:off x="2177715" y="1760622"/>
            <a:ext cx="7772400" cy="2012874"/>
          </a:xfrm>
        </p:spPr>
        <p:txBody>
          <a:bodyPr>
            <a:normAutofit fontScale="77500" lnSpcReduction="20000"/>
          </a:bodyPr>
          <a:lstStyle/>
          <a:p>
            <a:r>
              <a:rPr kumimoji="1" lang="en-US" altLang="zh-CN" dirty="0" smtClean="0"/>
              <a:t>Application</a:t>
            </a:r>
            <a:r>
              <a:rPr kumimoji="1" lang="zh-CN" altLang="en-US" dirty="0" smtClean="0"/>
              <a:t>（应用层）：</a:t>
            </a:r>
            <a:endParaRPr kumimoji="1" lang="en-US" altLang="zh-CN" dirty="0" smtClean="0"/>
          </a:p>
          <a:p>
            <a:pPr lvl="1">
              <a:buFont typeface="Wingdings" charset="2"/>
              <a:buChar char="ü"/>
            </a:pPr>
            <a:r>
              <a:rPr lang="zh-CN" altLang="en-US" dirty="0" smtClean="0"/>
              <a:t>系统应用：</a:t>
            </a:r>
            <a:r>
              <a:rPr lang="zh-CN" altLang="en-US" dirty="0"/>
              <a:t>主屏幕（</a:t>
            </a:r>
            <a:r>
              <a:rPr lang="en-US" altLang="zh-CN" dirty="0"/>
              <a:t>Home</a:t>
            </a:r>
            <a:r>
              <a:rPr lang="zh-CN" altLang="en-US" dirty="0"/>
              <a:t>），联系人（</a:t>
            </a:r>
            <a:r>
              <a:rPr lang="en-US" altLang="zh-CN" dirty="0"/>
              <a:t>Contact</a:t>
            </a:r>
            <a:r>
              <a:rPr lang="zh-CN" altLang="en-US" dirty="0"/>
              <a:t>），电话（</a:t>
            </a:r>
            <a:r>
              <a:rPr lang="en-US" altLang="zh-CN" dirty="0"/>
              <a:t>Phone</a:t>
            </a:r>
            <a:r>
              <a:rPr lang="zh-CN" altLang="en-US" dirty="0"/>
              <a:t>），浏览器（</a:t>
            </a:r>
            <a:r>
              <a:rPr lang="en-US" altLang="zh-CN" dirty="0"/>
              <a:t>Browsers</a:t>
            </a:r>
            <a:r>
              <a:rPr lang="zh-CN" altLang="en-US" dirty="0"/>
              <a:t>）</a:t>
            </a:r>
            <a:r>
              <a:rPr lang="zh-CN" altLang="en-US" dirty="0" smtClean="0"/>
              <a:t>等</a:t>
            </a:r>
            <a:endParaRPr lang="en-US" altLang="zh-CN" dirty="0" smtClean="0"/>
          </a:p>
          <a:p>
            <a:pPr lvl="1">
              <a:buFont typeface="Wingdings" charset="2"/>
              <a:buChar char="ü"/>
            </a:pPr>
            <a:r>
              <a:rPr lang="zh-CN" altLang="en-US" dirty="0" smtClean="0"/>
              <a:t>其他应用：开发者使用应用程序框架层</a:t>
            </a:r>
            <a:r>
              <a:rPr lang="zh-CN" altLang="en-US" dirty="0"/>
              <a:t>的 </a:t>
            </a:r>
            <a:r>
              <a:rPr lang="en-US" altLang="zh-CN" dirty="0"/>
              <a:t>API </a:t>
            </a:r>
            <a:r>
              <a:rPr lang="zh-CN" altLang="en-US" dirty="0" smtClean="0"/>
              <a:t>实现的程序</a:t>
            </a:r>
            <a:r>
              <a:rPr lang="zh-CN" altLang="en-US" dirty="0"/>
              <a:t>。</a:t>
            </a:r>
            <a:endParaRPr kumimoji="1" lang="zh-CN" altLang="en-US" dirty="0"/>
          </a:p>
        </p:txBody>
      </p:sp>
      <p:pic>
        <p:nvPicPr>
          <p:cNvPr id="4" name="图片 3"/>
          <p:cNvPicPr>
            <a:picLocks noChangeAspect="1"/>
          </p:cNvPicPr>
          <p:nvPr/>
        </p:nvPicPr>
        <p:blipFill rotWithShape="1">
          <a:blip r:embed="rId2"/>
          <a:srcRect b="82492"/>
          <a:stretch/>
        </p:blipFill>
        <p:spPr>
          <a:xfrm>
            <a:off x="1605004" y="4411808"/>
            <a:ext cx="8660098" cy="1090634"/>
          </a:xfrm>
          <a:prstGeom prst="rect">
            <a:avLst/>
          </a:prstGeom>
        </p:spPr>
      </p:pic>
    </p:spTree>
    <p:extLst>
      <p:ext uri="{BB962C8B-B14F-4D97-AF65-F5344CB8AC3E}">
        <p14:creationId xmlns:p14="http://schemas.microsoft.com/office/powerpoint/2010/main" val="187391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组件模型</a:t>
            </a:r>
            <a:endParaRPr kumimoji="1" lang="zh-CN" altLang="en-US" dirty="0"/>
          </a:p>
        </p:txBody>
      </p:sp>
      <p:sp>
        <p:nvSpPr>
          <p:cNvPr id="3" name="内容占位符 2"/>
          <p:cNvSpPr>
            <a:spLocks noGrp="1"/>
          </p:cNvSpPr>
          <p:nvPr>
            <p:ph idx="1"/>
          </p:nvPr>
        </p:nvSpPr>
        <p:spPr>
          <a:xfrm>
            <a:off x="1307757" y="1600201"/>
            <a:ext cx="7772400" cy="4005540"/>
          </a:xfrm>
        </p:spPr>
        <p:txBody>
          <a:bodyPr>
            <a:noAutofit/>
          </a:bodyPr>
          <a:lstStyle/>
          <a:p>
            <a:r>
              <a:rPr kumimoji="1" lang="en-US" altLang="zh-CN" sz="2400" dirty="0" smtClean="0"/>
              <a:t>Activity</a:t>
            </a:r>
            <a:r>
              <a:rPr kumimoji="1" lang="zh-CN" altLang="en-US" sz="2400" dirty="0" smtClean="0"/>
              <a:t>（活动）</a:t>
            </a:r>
            <a:endParaRPr kumimoji="1" lang="en-US" altLang="zh-CN" sz="2400" dirty="0" smtClean="0"/>
          </a:p>
          <a:p>
            <a:pPr marL="68580" indent="0">
              <a:buNone/>
            </a:pPr>
            <a:r>
              <a:rPr lang="en-US" altLang="zh-TW" sz="2400" dirty="0"/>
              <a:t>Activity </a:t>
            </a:r>
            <a:r>
              <a:rPr lang="zh-TW" altLang="en-US" sz="2400" dirty="0"/>
              <a:t>就是一个</a:t>
            </a:r>
            <a:r>
              <a:rPr lang="zh-TW" altLang="en-US" sz="2400" dirty="0" smtClean="0"/>
              <a:t>界面，</a:t>
            </a:r>
            <a:r>
              <a:rPr lang="zh-CN" altLang="en-US" sz="2400" dirty="0" smtClean="0"/>
              <a:t>一个应用程序由一个或者多个</a:t>
            </a:r>
            <a:r>
              <a:rPr lang="en-US" altLang="zh-CN" sz="2400" dirty="0" smtClean="0"/>
              <a:t>Activity</a:t>
            </a:r>
            <a:r>
              <a:rPr lang="zh-CN" altLang="en-US" sz="2400" dirty="0" smtClean="0"/>
              <a:t>组成</a:t>
            </a:r>
            <a:endParaRPr lang="en-US" altLang="zh-CN" sz="2400" dirty="0" smtClean="0"/>
          </a:p>
          <a:p>
            <a:r>
              <a:rPr kumimoji="1" lang="en-US" altLang="zh-CN" sz="2400" dirty="0" smtClean="0"/>
              <a:t>Service</a:t>
            </a:r>
            <a:r>
              <a:rPr kumimoji="1" lang="zh-CN" altLang="en-US" sz="2400" dirty="0" smtClean="0"/>
              <a:t>（服务）</a:t>
            </a:r>
            <a:endParaRPr kumimoji="1" lang="en-US" altLang="zh-CN" sz="2400" dirty="0" smtClean="0"/>
          </a:p>
          <a:p>
            <a:pPr marL="68580" indent="0">
              <a:buNone/>
            </a:pPr>
            <a:r>
              <a:rPr lang="zh-CN" altLang="en-US" sz="2400" dirty="0" smtClean="0"/>
              <a:t>运</a:t>
            </a:r>
            <a:r>
              <a:rPr lang="zh-CN" altLang="en-US" sz="2400" dirty="0"/>
              <a:t>行在后</a:t>
            </a:r>
            <a:r>
              <a:rPr lang="zh-CN" altLang="en-US" sz="2400" dirty="0" smtClean="0"/>
              <a:t>台的</a:t>
            </a:r>
            <a:r>
              <a:rPr lang="zh-CN" altLang="en-US" sz="2400" dirty="0"/>
              <a:t>没有可视化</a:t>
            </a:r>
            <a:r>
              <a:rPr lang="zh-CN" altLang="en-US" sz="2400" dirty="0" smtClean="0"/>
              <a:t>的用户界面</a:t>
            </a:r>
            <a:r>
              <a:rPr kumimoji="1" lang="zh-CN" altLang="en-US" sz="2400" dirty="0" smtClean="0"/>
              <a:t>的</a:t>
            </a:r>
            <a:r>
              <a:rPr lang="zh-CN" altLang="en-US" sz="2400" dirty="0" smtClean="0"/>
              <a:t>功能模块</a:t>
            </a:r>
            <a:endParaRPr lang="en-US" altLang="zh-CN" sz="2400" dirty="0"/>
          </a:p>
          <a:p>
            <a:r>
              <a:rPr kumimoji="1" lang="en-US" altLang="zh-CN" sz="2400" dirty="0" smtClean="0"/>
              <a:t>Broadcast Receiver</a:t>
            </a:r>
            <a:r>
              <a:rPr kumimoji="1" lang="zh-CN" altLang="en-US" sz="2400" dirty="0" smtClean="0"/>
              <a:t>（广播接收器）</a:t>
            </a:r>
            <a:endParaRPr kumimoji="1" lang="en-US" altLang="zh-CN" sz="2400" dirty="0" smtClean="0"/>
          </a:p>
          <a:p>
            <a:pPr marL="68580" indent="0">
              <a:buNone/>
            </a:pPr>
            <a:r>
              <a:rPr lang="zh-CN" altLang="en-US" sz="2400" dirty="0" smtClean="0"/>
              <a:t>专注于接收广</a:t>
            </a:r>
            <a:r>
              <a:rPr lang="zh-CN" altLang="en-US" sz="2400" dirty="0"/>
              <a:t>播通知信息，并做出对应处理的组</a:t>
            </a:r>
            <a:r>
              <a:rPr lang="zh-CN" altLang="en-US" sz="2400" dirty="0" smtClean="0"/>
              <a:t>件</a:t>
            </a:r>
            <a:endParaRPr lang="en-US" altLang="zh-CN" sz="2400" dirty="0" smtClean="0"/>
          </a:p>
          <a:p>
            <a:r>
              <a:rPr kumimoji="1" lang="en-US" altLang="zh-CN" sz="2400" dirty="0" smtClean="0"/>
              <a:t>Content Provider</a:t>
            </a:r>
            <a:r>
              <a:rPr kumimoji="1" lang="zh-CN" altLang="en-US" sz="2400" dirty="0" smtClean="0"/>
              <a:t>（内容提供器）</a:t>
            </a:r>
            <a:endParaRPr kumimoji="1" lang="en-US" altLang="zh-CN" sz="2400" dirty="0" smtClean="0"/>
          </a:p>
          <a:p>
            <a:pPr marL="68580" indent="0">
              <a:buNone/>
            </a:pPr>
            <a:r>
              <a:rPr lang="zh-CN" altLang="en-US" sz="2400" dirty="0" smtClean="0"/>
              <a:t>应用程序间数据共</a:t>
            </a:r>
            <a:r>
              <a:rPr lang="zh-CN" altLang="en-US" sz="2400" dirty="0"/>
              <a:t>享的一种标准接口</a:t>
            </a:r>
            <a:r>
              <a:rPr lang="zh-CN" altLang="en-US" sz="2400" dirty="0" smtClean="0"/>
              <a:t>，以类似于</a:t>
            </a:r>
            <a:r>
              <a:rPr lang="en-US" altLang="zh-CN" sz="2400" dirty="0" smtClean="0"/>
              <a:t>URI</a:t>
            </a:r>
            <a:r>
              <a:rPr lang="zh-CN" altLang="en-US" sz="2400" dirty="0" smtClean="0"/>
              <a:t>的方法将一些</a:t>
            </a:r>
            <a:r>
              <a:rPr lang="zh-CN" altLang="en-US" sz="2400" dirty="0"/>
              <a:t>特定的应用程序数据供给其它应用程序</a:t>
            </a:r>
            <a:r>
              <a:rPr lang="zh-CN" altLang="en-US" sz="2400" dirty="0" smtClean="0"/>
              <a:t>使用</a:t>
            </a:r>
            <a:endParaRPr kumimoji="1" lang="zh-CN" altLang="en-US" sz="2400" dirty="0"/>
          </a:p>
        </p:txBody>
      </p:sp>
    </p:spTree>
    <p:extLst>
      <p:ext uri="{BB962C8B-B14F-4D97-AF65-F5344CB8AC3E}">
        <p14:creationId xmlns:p14="http://schemas.microsoft.com/office/powerpoint/2010/main" val="30605835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权限分类</a:t>
            </a:r>
            <a:endParaRPr kumimoji="1"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t>手</a:t>
            </a:r>
            <a:r>
              <a:rPr lang="zh-CN" altLang="en-US" dirty="0"/>
              <a:t>机所有</a:t>
            </a:r>
            <a:r>
              <a:rPr lang="zh-CN" altLang="en-US" dirty="0" smtClean="0"/>
              <a:t>者权限</a:t>
            </a:r>
            <a:endParaRPr lang="en-US" altLang="zh-CN" dirty="0" smtClean="0"/>
          </a:p>
          <a:p>
            <a:pPr marL="68580" indent="0">
              <a:buNone/>
            </a:pPr>
            <a:r>
              <a:rPr lang="zh-CN" altLang="en-US" dirty="0" smtClean="0"/>
              <a:t>自用户购买 </a:t>
            </a:r>
            <a:r>
              <a:rPr lang="en-US" altLang="zh-CN" dirty="0"/>
              <a:t>Android </a:t>
            </a:r>
            <a:r>
              <a:rPr lang="zh-CN" altLang="en-US" dirty="0"/>
              <a:t>手机后，用户不需要输入任何密码，就具有安装一般应用软件、使用应用程序等的权限；</a:t>
            </a:r>
          </a:p>
          <a:p>
            <a:r>
              <a:rPr lang="en-US" altLang="zh-CN" dirty="0" smtClean="0"/>
              <a:t>Root </a:t>
            </a:r>
            <a:r>
              <a:rPr lang="zh-CN" altLang="en-US" dirty="0" smtClean="0"/>
              <a:t>权限</a:t>
            </a:r>
            <a:endParaRPr lang="en-US" altLang="zh-CN" dirty="0" smtClean="0"/>
          </a:p>
          <a:p>
            <a:pPr marL="68580" indent="0">
              <a:buNone/>
            </a:pPr>
            <a:r>
              <a:rPr lang="en-US" altLang="zh-CN" dirty="0" smtClean="0"/>
              <a:t>Android </a:t>
            </a:r>
            <a:r>
              <a:rPr lang="zh-CN" altLang="en-US" dirty="0"/>
              <a:t>系统的最高权限，可以对所有系统中文件、数据进行任意操作</a:t>
            </a:r>
            <a:r>
              <a:rPr lang="zh-CN" altLang="en-US" dirty="0" smtClean="0"/>
              <a:t>。如果将 </a:t>
            </a:r>
            <a:r>
              <a:rPr lang="en-US" altLang="zh-CN" dirty="0"/>
              <a:t>Android </a:t>
            </a:r>
            <a:r>
              <a:rPr lang="zh-CN" altLang="en-US" dirty="0"/>
              <a:t>手机进行 </a:t>
            </a:r>
            <a:r>
              <a:rPr lang="en-US" altLang="zh-CN" dirty="0"/>
              <a:t>root </a:t>
            </a:r>
            <a:r>
              <a:rPr lang="zh-CN" altLang="en-US" dirty="0"/>
              <a:t>权限提升，则此后用户不需要输入任何密码，都将能以 </a:t>
            </a:r>
            <a:r>
              <a:rPr lang="en-US" altLang="zh-CN" dirty="0"/>
              <a:t>Android root </a:t>
            </a:r>
            <a:r>
              <a:rPr lang="zh-CN" altLang="en-US" dirty="0"/>
              <a:t>权限来使用手机。</a:t>
            </a:r>
          </a:p>
          <a:p>
            <a:r>
              <a:rPr lang="zh-CN" altLang="en-US" dirty="0" smtClean="0"/>
              <a:t>应用程序权限</a:t>
            </a:r>
            <a:endParaRPr lang="en-US" altLang="zh-CN" dirty="0"/>
          </a:p>
          <a:p>
            <a:pPr marL="68580" indent="0">
              <a:buNone/>
            </a:pPr>
            <a:r>
              <a:rPr lang="zh-CN" altLang="en-US" dirty="0" smtClean="0"/>
              <a:t>应用程序对 </a:t>
            </a:r>
            <a:r>
              <a:rPr lang="en-US" altLang="zh-CN" dirty="0"/>
              <a:t>Android </a:t>
            </a:r>
            <a:r>
              <a:rPr lang="zh-CN" altLang="en-US" dirty="0"/>
              <a:t>系统资源的访问需要有相应的访问权限</a:t>
            </a:r>
            <a:r>
              <a:rPr lang="zh-CN" altLang="en-US" dirty="0" smtClean="0"/>
              <a:t>，它在应用程序设计时设</a:t>
            </a:r>
            <a:r>
              <a:rPr lang="zh-CN" altLang="en-US" dirty="0"/>
              <a:t>定，在 </a:t>
            </a:r>
            <a:r>
              <a:rPr lang="en-US" altLang="zh-CN" dirty="0"/>
              <a:t>Android </a:t>
            </a:r>
            <a:r>
              <a:rPr lang="zh-CN" altLang="en-US" dirty="0"/>
              <a:t>系统中初次安装时即生效</a:t>
            </a:r>
            <a:r>
              <a:rPr lang="zh-CN" altLang="en-US" dirty="0" smtClean="0"/>
              <a:t>。</a:t>
            </a:r>
            <a:endParaRPr kumimoji="1" lang="zh-CN" altLang="en-US" dirty="0"/>
          </a:p>
        </p:txBody>
      </p:sp>
    </p:spTree>
    <p:extLst>
      <p:ext uri="{BB962C8B-B14F-4D97-AF65-F5344CB8AC3E}">
        <p14:creationId xmlns:p14="http://schemas.microsoft.com/office/powerpoint/2010/main" val="2663221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67" y="404664"/>
            <a:ext cx="9366325" cy="1143000"/>
          </a:xfrm>
        </p:spPr>
        <p:txBody>
          <a:bodyPr/>
          <a:lstStyle/>
          <a:p>
            <a:r>
              <a:rPr lang="en-US" altLang="zh-CN" dirty="0" smtClean="0"/>
              <a:t>Root</a:t>
            </a:r>
            <a:r>
              <a:rPr lang="zh-CN" altLang="en-US" dirty="0" smtClean="0"/>
              <a:t>原理</a:t>
            </a:r>
            <a:endParaRPr lang="zh-CN" altLang="en-US" dirty="0"/>
          </a:p>
        </p:txBody>
      </p:sp>
      <p:sp>
        <p:nvSpPr>
          <p:cNvPr id="3" name="内容占位符 2"/>
          <p:cNvSpPr>
            <a:spLocks noGrp="1"/>
          </p:cNvSpPr>
          <p:nvPr>
            <p:ph idx="1"/>
          </p:nvPr>
        </p:nvSpPr>
        <p:spPr>
          <a:xfrm>
            <a:off x="719404" y="1628800"/>
            <a:ext cx="7125185" cy="4680520"/>
          </a:xfrm>
        </p:spPr>
        <p:txBody>
          <a:bodyPr>
            <a:normAutofit fontScale="92500" lnSpcReduction="20000"/>
          </a:bodyPr>
          <a:lstStyle/>
          <a:p>
            <a:r>
              <a:rPr lang="en-US" altLang="zh-CN" sz="3600" dirty="0" smtClean="0"/>
              <a:t>Root</a:t>
            </a:r>
            <a:r>
              <a:rPr lang="zh-CN" altLang="en-US" sz="3600" dirty="0" smtClean="0"/>
              <a:t>的含义，即获得超级用户（</a:t>
            </a:r>
            <a:r>
              <a:rPr lang="en-US" altLang="zh-CN" sz="3600" dirty="0" err="1" smtClean="0"/>
              <a:t>superuser</a:t>
            </a:r>
            <a:r>
              <a:rPr lang="zh-CN" altLang="en-US" sz="3600" dirty="0" smtClean="0"/>
              <a:t>）权限。相当于</a:t>
            </a:r>
            <a:r>
              <a:rPr lang="en-US" altLang="zh-CN" sz="3600" dirty="0"/>
              <a:t>windows</a:t>
            </a:r>
            <a:r>
              <a:rPr lang="zh-CN" altLang="en-US" sz="3600" dirty="0"/>
              <a:t>的</a:t>
            </a:r>
            <a:r>
              <a:rPr lang="en-US" altLang="zh-CN" sz="3600" dirty="0" smtClean="0"/>
              <a:t>administrator</a:t>
            </a:r>
            <a:r>
              <a:rPr lang="zh-CN" altLang="en-US" sz="3600" dirty="0" smtClean="0"/>
              <a:t>。</a:t>
            </a:r>
            <a:endParaRPr lang="en-US" altLang="zh-CN" sz="3600" dirty="0" smtClean="0"/>
          </a:p>
          <a:p>
            <a:r>
              <a:rPr lang="en-US" altLang="zh-CN" sz="3600" dirty="0"/>
              <a:t>root</a:t>
            </a:r>
            <a:r>
              <a:rPr lang="zh-CN" altLang="en-US" sz="3600" dirty="0"/>
              <a:t>之所谓称之为</a:t>
            </a:r>
            <a:r>
              <a:rPr lang="en-US" altLang="zh-CN" sz="3600" dirty="0"/>
              <a:t>root</a:t>
            </a:r>
            <a:r>
              <a:rPr lang="zh-CN" altLang="en-US" sz="3600" dirty="0"/>
              <a:t>，是因为是使用了</a:t>
            </a:r>
            <a:r>
              <a:rPr lang="en-US" altLang="zh-CN" sz="3600" dirty="0"/>
              <a:t>root</a:t>
            </a:r>
            <a:r>
              <a:rPr lang="zh-CN" altLang="en-US" sz="3600" dirty="0"/>
              <a:t>用户权限，或者使用了</a:t>
            </a:r>
            <a:r>
              <a:rPr lang="en-US" altLang="zh-CN" sz="3600" dirty="0"/>
              <a:t>root</a:t>
            </a:r>
            <a:r>
              <a:rPr lang="zh-CN" altLang="en-US" sz="3600" dirty="0"/>
              <a:t>用户</a:t>
            </a:r>
            <a:r>
              <a:rPr lang="zh-CN" altLang="en-US" sz="3600" dirty="0" smtClean="0"/>
              <a:t>登陆。</a:t>
            </a:r>
            <a:endParaRPr lang="en-US" altLang="zh-CN" sz="3600" dirty="0" smtClean="0"/>
          </a:p>
          <a:p>
            <a:r>
              <a:rPr lang="zh-CN" altLang="en-US" sz="3600" dirty="0" smtClean="0"/>
              <a:t>未</a:t>
            </a:r>
            <a:r>
              <a:rPr lang="en-US" altLang="zh-CN" sz="3600" dirty="0" smtClean="0"/>
              <a:t>root</a:t>
            </a:r>
            <a:r>
              <a:rPr lang="zh-CN" altLang="en-US" sz="3600" dirty="0" smtClean="0"/>
              <a:t>时，权限管理是很严格的，很多文件都不能增删改，很多额外功能无法使用。</a:t>
            </a:r>
            <a:endParaRPr lang="en-US" altLang="zh-CN" sz="3600" dirty="0" smtClean="0"/>
          </a:p>
          <a:p>
            <a:r>
              <a:rPr lang="en-US" altLang="zh-CN" dirty="0" smtClean="0"/>
              <a:t>Root</a:t>
            </a:r>
            <a:r>
              <a:rPr lang="zh-CN" altLang="en-US" dirty="0" smtClean="0"/>
              <a:t>的最大标识便是当程序调用超级权限时，弹出的提示框。</a:t>
            </a:r>
            <a:endParaRPr lang="en-US" altLang="zh-CN"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214" y="1020417"/>
            <a:ext cx="3898900" cy="510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45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
            </a:r>
            <a:br>
              <a:rPr lang="en-US" altLang="zh-CN" dirty="0"/>
            </a:br>
            <a:endParaRPr lang="zh-CN" altLang="en-US" dirty="0"/>
          </a:p>
        </p:txBody>
      </p:sp>
      <p:sp>
        <p:nvSpPr>
          <p:cNvPr id="3" name="内容占位符 2"/>
          <p:cNvSpPr>
            <a:spLocks noGrp="1"/>
          </p:cNvSpPr>
          <p:nvPr>
            <p:ph idx="1"/>
          </p:nvPr>
        </p:nvSpPr>
        <p:spPr>
          <a:xfrm>
            <a:off x="1391323" y="1268761"/>
            <a:ext cx="9036423" cy="4563869"/>
          </a:xfrm>
        </p:spPr>
        <p:txBody>
          <a:bodyPr>
            <a:normAutofit lnSpcReduction="10000"/>
          </a:bodyPr>
          <a:lstStyle/>
          <a:p>
            <a:r>
              <a:rPr lang="zh-CN" altLang="en-US" dirty="0"/>
              <a:t>正统的发行版</a:t>
            </a:r>
            <a:r>
              <a:rPr lang="en-US" altLang="zh-CN" dirty="0" err="1"/>
              <a:t>linux</a:t>
            </a:r>
            <a:r>
              <a:rPr lang="zh-CN" altLang="en-US" dirty="0"/>
              <a:t>中有一个</a:t>
            </a:r>
            <a:r>
              <a:rPr lang="en-US" altLang="zh-CN" dirty="0" err="1"/>
              <a:t>su</a:t>
            </a:r>
            <a:r>
              <a:rPr lang="zh-CN" altLang="en-US" dirty="0"/>
              <a:t>命令，用于普通用户提权到</a:t>
            </a:r>
            <a:r>
              <a:rPr lang="en-US" altLang="zh-CN" dirty="0"/>
              <a:t>root</a:t>
            </a:r>
            <a:r>
              <a:rPr lang="zh-CN" altLang="en-US" dirty="0"/>
              <a:t>。</a:t>
            </a:r>
            <a:br>
              <a:rPr lang="zh-CN" altLang="en-US" dirty="0"/>
            </a:br>
            <a:r>
              <a:rPr lang="en-US" altLang="zh-CN" dirty="0" err="1"/>
              <a:t>su</a:t>
            </a:r>
            <a:r>
              <a:rPr lang="zh-CN" altLang="en-US" dirty="0"/>
              <a:t>本来在</a:t>
            </a:r>
            <a:r>
              <a:rPr lang="en-US" altLang="zh-CN" dirty="0" err="1"/>
              <a:t>linux</a:t>
            </a:r>
            <a:r>
              <a:rPr lang="zh-CN" altLang="en-US" dirty="0"/>
              <a:t>里是不与其它程序关联的，</a:t>
            </a:r>
            <a:br>
              <a:rPr lang="zh-CN" altLang="en-US" dirty="0"/>
            </a:br>
            <a:r>
              <a:rPr lang="zh-CN" altLang="en-US" dirty="0"/>
              <a:t>在现在的</a:t>
            </a:r>
            <a:r>
              <a:rPr lang="en-US" altLang="zh-CN" dirty="0"/>
              <a:t>android</a:t>
            </a:r>
            <a:r>
              <a:rPr lang="zh-CN" altLang="en-US" dirty="0"/>
              <a:t>中</a:t>
            </a:r>
            <a:r>
              <a:rPr lang="en-US" altLang="zh-CN" dirty="0" err="1"/>
              <a:t>su</a:t>
            </a:r>
            <a:r>
              <a:rPr lang="zh-CN" altLang="en-US" dirty="0"/>
              <a:t>是与</a:t>
            </a:r>
            <a:r>
              <a:rPr lang="en-US" altLang="zh-CN" dirty="0" err="1"/>
              <a:t>superuser.apk</a:t>
            </a:r>
            <a:r>
              <a:rPr lang="zh-CN" altLang="en-US" dirty="0"/>
              <a:t>关联的</a:t>
            </a:r>
            <a:br>
              <a:rPr lang="zh-CN" altLang="en-US" dirty="0"/>
            </a:br>
            <a:r>
              <a:rPr lang="zh-CN" altLang="en-US" dirty="0"/>
              <a:t>也就是大家常看到的某某程序在想提权时，弹出的超级用户授权提示</a:t>
            </a:r>
            <a:br>
              <a:rPr lang="zh-CN" altLang="en-US" dirty="0"/>
            </a:br>
            <a:r>
              <a:rPr lang="zh-CN" altLang="en-US" dirty="0"/>
              <a:t>只要这两个东西在系统里面，那就能让普通程序提权</a:t>
            </a:r>
            <a:r>
              <a:rPr lang="zh-CN" altLang="en-US" dirty="0" smtClean="0"/>
              <a:t>了</a:t>
            </a:r>
            <a:r>
              <a:rPr lang="zh-CN" altLang="en-US" dirty="0"/>
              <a:t>。</a:t>
            </a:r>
          </a:p>
        </p:txBody>
      </p:sp>
    </p:spTree>
    <p:extLst>
      <p:ext uri="{BB962C8B-B14F-4D97-AF65-F5344CB8AC3E}">
        <p14:creationId xmlns:p14="http://schemas.microsoft.com/office/powerpoint/2010/main" val="3178584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4916" y="1181018"/>
            <a:ext cx="10081683" cy="2767424"/>
          </a:xfrm>
          <a:prstGeom prst="rect">
            <a:avLst/>
          </a:prstGeom>
          <a:noFill/>
        </p:spPr>
        <p:txBody>
          <a:bodyPr>
            <a:spAutoFit/>
          </a:bodyPr>
          <a:lstStyle/>
          <a:p>
            <a:pPr marL="342900" indent="-342900">
              <a:spcAft>
                <a:spcPts val="700"/>
              </a:spcAft>
              <a:buFont typeface="Wingdings" panose="05000000000000000000" pitchFamily="2" charset="2"/>
              <a:buChar char="Ø"/>
              <a:defRPr/>
            </a:pPr>
            <a:r>
              <a:rPr lang="zh-CN" altLang="en-US" sz="2800" dirty="0">
                <a:latin typeface="+mj-ea"/>
                <a:ea typeface="+mj-ea"/>
              </a:rPr>
              <a:t>  移动智能终端生态系统</a:t>
            </a:r>
          </a:p>
          <a:p>
            <a:pPr>
              <a:defRPr/>
            </a:pPr>
            <a:r>
              <a:rPr lang="zh-CN" altLang="en-US" sz="2800" dirty="0"/>
              <a:t> </a:t>
            </a:r>
            <a:r>
              <a:rPr lang="zh-CN" altLang="en-US" sz="2800" b="1" dirty="0"/>
              <a:t>定义：</a:t>
            </a:r>
            <a:r>
              <a:rPr lang="zh-CN" altLang="en-US" sz="2800" dirty="0"/>
              <a:t>由移动智能终端硬件、操作系统及其向外</a:t>
            </a:r>
            <a:r>
              <a:rPr lang="zh-CN" altLang="en-US" sz="2800" dirty="0" smtClean="0"/>
              <a:t>延伸的</a:t>
            </a:r>
            <a:r>
              <a:rPr lang="zh-CN" altLang="en-US" sz="2800" dirty="0"/>
              <a:t>网络、应用与服务等环节构成的综合系统。</a:t>
            </a:r>
          </a:p>
          <a:p>
            <a:pPr>
              <a:defRPr/>
            </a:pPr>
            <a:r>
              <a:rPr lang="zh-CN" altLang="en-US" sz="2800" dirty="0"/>
              <a:t> </a:t>
            </a:r>
            <a:r>
              <a:rPr lang="zh-CN" altLang="en-US" sz="2800" b="1" dirty="0"/>
              <a:t>特点：</a:t>
            </a:r>
            <a:r>
              <a:rPr lang="zh-CN" altLang="en-US" sz="2800" dirty="0"/>
              <a:t>以用户为根本，智能终端操作系统为核心，以移动智能终端硬件为载体，通过丰富的应用、宽带网络、向用户提供高质量的服务。</a:t>
            </a:r>
          </a:p>
        </p:txBody>
      </p:sp>
      <p:pic>
        <p:nvPicPr>
          <p:cNvPr id="6" name="Picture 5"/>
          <p:cNvPicPr>
            <a:picLocks noChangeAspect="1" noChangeArrowheads="1"/>
          </p:cNvPicPr>
          <p:nvPr/>
        </p:nvPicPr>
        <p:blipFill>
          <a:blip r:embed="rId3"/>
          <a:srcRect/>
          <a:stretch>
            <a:fillRect/>
          </a:stretch>
        </p:blipFill>
        <p:spPr bwMode="auto">
          <a:xfrm>
            <a:off x="624417" y="4638676"/>
            <a:ext cx="3071283" cy="1516063"/>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a:srcRect/>
          <a:stretch>
            <a:fillRect/>
          </a:stretch>
        </p:blipFill>
        <p:spPr bwMode="auto">
          <a:xfrm>
            <a:off x="4368800" y="4652964"/>
            <a:ext cx="3261784" cy="148748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5"/>
          <a:srcRect/>
          <a:stretch>
            <a:fillRect/>
          </a:stretch>
        </p:blipFill>
        <p:spPr bwMode="auto">
          <a:xfrm>
            <a:off x="8288867" y="4638675"/>
            <a:ext cx="3263900" cy="1487488"/>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31" name="TextBox 8"/>
          <p:cNvSpPr txBox="1">
            <a:spLocks noChangeArrowheads="1"/>
          </p:cNvSpPr>
          <p:nvPr/>
        </p:nvSpPr>
        <p:spPr bwMode="auto">
          <a:xfrm>
            <a:off x="10128251" y="6270626"/>
            <a:ext cx="1631949"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pitchFamily="34" charset="0"/>
                <a:ea typeface="华文细黑" pitchFamily="2" charset="-122"/>
              </a:defRPr>
            </a:lvl1pPr>
            <a:lvl2pPr>
              <a:defRPr b="1">
                <a:solidFill>
                  <a:schemeClr val="tx1"/>
                </a:solidFill>
                <a:latin typeface="Arial" pitchFamily="34" charset="0"/>
                <a:ea typeface="华文细黑" pitchFamily="2" charset="-122"/>
              </a:defRPr>
            </a:lvl2pPr>
            <a:lvl3pPr>
              <a:defRPr sz="1600" b="1">
                <a:solidFill>
                  <a:schemeClr val="tx1"/>
                </a:solidFill>
                <a:latin typeface="Arial" pitchFamily="34" charset="0"/>
                <a:ea typeface="华文细黑" pitchFamily="2" charset="-122"/>
              </a:defRPr>
            </a:lvl3pPr>
            <a:lvl4pPr>
              <a:defRPr sz="1400" b="1">
                <a:solidFill>
                  <a:schemeClr val="tx1"/>
                </a:solidFill>
                <a:latin typeface="Arial" pitchFamily="34" charset="0"/>
                <a:ea typeface="华文细黑" pitchFamily="2" charset="-122"/>
              </a:defRPr>
            </a:lvl4pPr>
            <a:lvl5pPr>
              <a:defRPr>
                <a:solidFill>
                  <a:schemeClr val="tx1"/>
                </a:solidFill>
                <a:latin typeface="Arial" pitchFamily="34" charset="0"/>
                <a:ea typeface="华文细黑" pitchFamily="2" charset="-122"/>
              </a:defRPr>
            </a:lvl5pPr>
            <a:lvl6pPr eaLnBrk="0" hangingPunct="0">
              <a:defRPr>
                <a:solidFill>
                  <a:schemeClr val="tx1"/>
                </a:solidFill>
                <a:latin typeface="Arial" pitchFamily="34" charset="0"/>
                <a:ea typeface="华文细黑" pitchFamily="2" charset="-122"/>
              </a:defRPr>
            </a:lvl6pPr>
            <a:lvl7pPr eaLnBrk="0" hangingPunct="0">
              <a:defRPr>
                <a:solidFill>
                  <a:schemeClr val="tx1"/>
                </a:solidFill>
                <a:latin typeface="Arial" pitchFamily="34" charset="0"/>
                <a:ea typeface="华文细黑" pitchFamily="2" charset="-122"/>
              </a:defRPr>
            </a:lvl7pPr>
            <a:lvl8pPr eaLnBrk="0" hangingPunct="0">
              <a:defRPr>
                <a:solidFill>
                  <a:schemeClr val="tx1"/>
                </a:solidFill>
                <a:latin typeface="Arial" pitchFamily="34" charset="0"/>
                <a:ea typeface="华文细黑" pitchFamily="2" charset="-122"/>
              </a:defRPr>
            </a:lvl8pPr>
            <a:lvl9pPr eaLnBrk="0" hangingPunct="0">
              <a:defRPr>
                <a:solidFill>
                  <a:schemeClr val="tx1"/>
                </a:solidFill>
                <a:latin typeface="Arial" pitchFamily="34" charset="0"/>
                <a:ea typeface="华文细黑" pitchFamily="2" charset="-122"/>
              </a:defRPr>
            </a:lvl9pPr>
          </a:lstStyle>
          <a:p>
            <a:r>
              <a:rPr lang="en-US" altLang="zh-CN" sz="2400">
                <a:latin typeface="Times New Roman" pitchFamily="18" charset="0"/>
                <a:cs typeface="Times New Roman" pitchFamily="18" charset="0"/>
              </a:rPr>
              <a:t>2/21</a:t>
            </a:r>
            <a:endParaRPr lang="zh-CN" altLang="en-US" sz="2400">
              <a:latin typeface="Times New Roman" pitchFamily="18" charset="0"/>
              <a:cs typeface="Times New Roman" pitchFamily="18" charset="0"/>
            </a:endParaRPr>
          </a:p>
        </p:txBody>
      </p:sp>
      <p:sp>
        <p:nvSpPr>
          <p:cNvPr id="9" name="Rectangle 2"/>
          <p:cNvSpPr>
            <a:spLocks noGrp="1" noChangeArrowheads="1"/>
          </p:cNvSpPr>
          <p:nvPr>
            <p:ph type="title"/>
          </p:nvPr>
        </p:nvSpPr>
        <p:spPr>
          <a:xfrm>
            <a:off x="609600" y="228601"/>
            <a:ext cx="9855200" cy="563563"/>
          </a:xfrm>
        </p:spPr>
        <p:txBody>
          <a:bodyPr>
            <a:normAutofit fontScale="90000"/>
          </a:bodyPr>
          <a:lstStyle/>
          <a:p>
            <a:pPr eaLnBrk="1" hangingPunct="1"/>
            <a:r>
              <a:rPr lang="zh-CN" altLang="en-US" dirty="0" smtClean="0">
                <a:ea typeface="宋体" panose="02010600030101010101" pitchFamily="2" charset="-122"/>
              </a:rPr>
              <a:t>移动智能终端安全概述</a:t>
            </a:r>
            <a:endParaRPr lang="en-US" altLang="zh-CN" dirty="0" smtClean="0">
              <a:ea typeface="宋体" panose="02010600030101010101" pitchFamily="2" charset="-122"/>
            </a:endParaRPr>
          </a:p>
        </p:txBody>
      </p:sp>
    </p:spTree>
    <p:extLst>
      <p:ext uri="{BB962C8B-B14F-4D97-AF65-F5344CB8AC3E}">
        <p14:creationId xmlns:p14="http://schemas.microsoft.com/office/powerpoint/2010/main" val="2455803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7381" y="764704"/>
            <a:ext cx="10972800" cy="5760640"/>
          </a:xfrm>
        </p:spPr>
        <p:txBody>
          <a:bodyPr>
            <a:noAutofit/>
          </a:bodyPr>
          <a:lstStyle/>
          <a:p>
            <a:r>
              <a:rPr lang="zh-CN" altLang="zh-CN" sz="2000" dirty="0" smtClean="0"/>
              <a:t>如果</a:t>
            </a:r>
            <a:r>
              <a:rPr lang="zh-CN" altLang="zh-CN" sz="2000" dirty="0"/>
              <a:t>你进行过程序开发，在</a:t>
            </a:r>
            <a:r>
              <a:rPr lang="en-US" altLang="zh-CN" sz="2000" dirty="0"/>
              <a:t>root</a:t>
            </a:r>
            <a:r>
              <a:rPr lang="zh-CN" altLang="zh-CN" sz="2000" dirty="0"/>
              <a:t>过的手机上面获得</a:t>
            </a:r>
            <a:r>
              <a:rPr lang="en-US" altLang="zh-CN" sz="2000" dirty="0"/>
              <a:t>root</a:t>
            </a:r>
            <a:r>
              <a:rPr lang="zh-CN" altLang="zh-CN" sz="2000" dirty="0"/>
              <a:t>权限的代码如下：</a:t>
            </a:r>
          </a:p>
          <a:p>
            <a:r>
              <a:rPr lang="en-US" altLang="zh-CN" sz="2000" dirty="0"/>
              <a:t> </a:t>
            </a:r>
            <a:endParaRPr lang="zh-CN" altLang="zh-CN" sz="2000" dirty="0"/>
          </a:p>
          <a:p>
            <a:r>
              <a:rPr lang="en-US" altLang="zh-CN" sz="2000" dirty="0"/>
              <a:t>  1: Process </a:t>
            </a:r>
            <a:r>
              <a:rPr lang="en-US" altLang="zh-CN" sz="2000" dirty="0" err="1"/>
              <a:t>process</a:t>
            </a:r>
            <a:r>
              <a:rPr lang="en-US" altLang="zh-CN" sz="2000" dirty="0"/>
              <a:t> = </a:t>
            </a:r>
            <a:r>
              <a:rPr lang="en-US" altLang="zh-CN" sz="2000" dirty="0" err="1"/>
              <a:t>Runtime.getRuntime</a:t>
            </a:r>
            <a:r>
              <a:rPr lang="en-US" altLang="zh-CN" sz="2000" dirty="0"/>
              <a:t>().exec("</a:t>
            </a:r>
            <a:r>
              <a:rPr lang="en-US" altLang="zh-CN" sz="2000" dirty="0" err="1"/>
              <a:t>su</a:t>
            </a:r>
            <a:r>
              <a:rPr lang="en-US" altLang="zh-CN" sz="2000" dirty="0" smtClean="0"/>
              <a:t>");</a:t>
            </a:r>
          </a:p>
          <a:p>
            <a:r>
              <a:rPr lang="en-US" altLang="zh-CN" sz="2000" dirty="0" smtClean="0"/>
              <a:t>//</a:t>
            </a:r>
            <a:r>
              <a:rPr lang="zh-CN" altLang="en-US" sz="2000" dirty="0" smtClean="0"/>
              <a:t>创建一个进程执行命令行</a:t>
            </a:r>
            <a:endParaRPr lang="zh-CN" altLang="zh-CN" sz="2000" dirty="0"/>
          </a:p>
          <a:p>
            <a:r>
              <a:rPr lang="en-US" altLang="zh-CN" sz="2000" dirty="0"/>
              <a:t>   2: </a:t>
            </a:r>
            <a:r>
              <a:rPr lang="en-US" altLang="zh-CN" sz="2000" dirty="0" err="1"/>
              <a:t>DataOutputStream</a:t>
            </a:r>
            <a:r>
              <a:rPr lang="en-US" altLang="zh-CN" sz="2000" dirty="0"/>
              <a:t> </a:t>
            </a:r>
            <a:r>
              <a:rPr lang="en-US" altLang="zh-CN" sz="2000" dirty="0" err="1"/>
              <a:t>os</a:t>
            </a:r>
            <a:r>
              <a:rPr lang="en-US" altLang="zh-CN" sz="2000" dirty="0"/>
              <a:t> = new </a:t>
            </a:r>
            <a:r>
              <a:rPr lang="en-US" altLang="zh-CN" sz="2000" dirty="0" err="1"/>
              <a:t>DataOutputStream</a:t>
            </a:r>
            <a:r>
              <a:rPr lang="en-US" altLang="zh-CN" sz="2000" dirty="0"/>
              <a:t>(</a:t>
            </a:r>
            <a:r>
              <a:rPr lang="en-US" altLang="zh-CN" sz="2000" dirty="0" err="1"/>
              <a:t>process.getOutputStream</a:t>
            </a:r>
            <a:r>
              <a:rPr lang="en-US" altLang="zh-CN" sz="2000" dirty="0" smtClean="0"/>
              <a:t>());</a:t>
            </a:r>
          </a:p>
          <a:p>
            <a:r>
              <a:rPr lang="en-US" altLang="zh-CN" sz="2000" dirty="0" smtClean="0"/>
              <a:t>//</a:t>
            </a:r>
            <a:r>
              <a:rPr lang="zh-CN" altLang="en-US" sz="2000" dirty="0" smtClean="0"/>
              <a:t>创建数据输出流</a:t>
            </a:r>
            <a:endParaRPr lang="zh-CN" altLang="zh-CN" sz="2000" dirty="0"/>
          </a:p>
          <a:p>
            <a:r>
              <a:rPr lang="en-US" altLang="zh-CN" sz="2000" dirty="0"/>
              <a:t>   3: ......</a:t>
            </a:r>
            <a:endParaRPr lang="zh-CN" altLang="zh-CN" sz="2000" dirty="0"/>
          </a:p>
          <a:p>
            <a:r>
              <a:rPr lang="en-US" altLang="zh-CN" sz="2000" dirty="0"/>
              <a:t>   4: </a:t>
            </a:r>
            <a:r>
              <a:rPr lang="en-US" altLang="zh-CN" sz="2000" dirty="0" err="1"/>
              <a:t>os.writeBytes</a:t>
            </a:r>
            <a:r>
              <a:rPr lang="en-US" altLang="zh-CN" sz="2000" dirty="0"/>
              <a:t>("exit\n</a:t>
            </a:r>
            <a:r>
              <a:rPr lang="en-US" altLang="zh-CN" sz="2000" dirty="0" smtClean="0"/>
              <a:t>");</a:t>
            </a:r>
          </a:p>
          <a:p>
            <a:r>
              <a:rPr lang="en-US" altLang="zh-CN" sz="2000" dirty="0" smtClean="0"/>
              <a:t>//</a:t>
            </a:r>
            <a:r>
              <a:rPr lang="zh-CN" altLang="en-US" sz="2000" dirty="0" smtClean="0"/>
              <a:t>执行</a:t>
            </a:r>
            <a:r>
              <a:rPr lang="en-US" altLang="zh-CN" sz="2000" dirty="0" err="1" smtClean="0"/>
              <a:t>linux</a:t>
            </a:r>
            <a:r>
              <a:rPr lang="zh-CN" altLang="en-US" sz="2000" dirty="0" smtClean="0"/>
              <a:t>命令</a:t>
            </a:r>
            <a:endParaRPr lang="zh-CN" altLang="zh-CN" sz="2000" dirty="0"/>
          </a:p>
          <a:p>
            <a:r>
              <a:rPr lang="en-US" altLang="zh-CN" sz="2000" dirty="0"/>
              <a:t>   5: </a:t>
            </a:r>
            <a:r>
              <a:rPr lang="en-US" altLang="zh-CN" sz="2000" dirty="0" err="1"/>
              <a:t>os.flush</a:t>
            </a:r>
            <a:r>
              <a:rPr lang="en-US" altLang="zh-CN" sz="2000" dirty="0"/>
              <a:t>();</a:t>
            </a:r>
            <a:endParaRPr lang="zh-CN" altLang="zh-CN" sz="2000" dirty="0"/>
          </a:p>
          <a:p>
            <a:r>
              <a:rPr lang="en-US" altLang="zh-CN" sz="2000" dirty="0"/>
              <a:t> </a:t>
            </a:r>
            <a:r>
              <a:rPr lang="en-US" altLang="zh-CN" sz="2000" dirty="0" smtClean="0"/>
              <a:t>//</a:t>
            </a:r>
            <a:r>
              <a:rPr lang="zh-CN" altLang="en-US" sz="2000" dirty="0"/>
              <a:t>清空缓冲区数据</a:t>
            </a:r>
            <a:endParaRPr lang="zh-CN" altLang="zh-CN" sz="2000" dirty="0"/>
          </a:p>
          <a:p>
            <a:r>
              <a:rPr lang="zh-CN" altLang="zh-CN" sz="2000" dirty="0"/>
              <a:t>从上面代码我们可以看到首先要运行</a:t>
            </a:r>
            <a:r>
              <a:rPr lang="en-US" altLang="zh-CN" sz="2000" dirty="0" err="1"/>
              <a:t>su</a:t>
            </a:r>
            <a:r>
              <a:rPr lang="zh-CN" altLang="zh-CN" sz="2000" dirty="0"/>
              <a:t>程序，其实</a:t>
            </a:r>
            <a:r>
              <a:rPr lang="en-US" altLang="zh-CN" sz="2000" dirty="0"/>
              <a:t>root</a:t>
            </a:r>
            <a:r>
              <a:rPr lang="zh-CN" altLang="zh-CN" sz="2000" dirty="0"/>
              <a:t>的秘密都在</a:t>
            </a:r>
            <a:r>
              <a:rPr lang="en-US" altLang="zh-CN" sz="2000" dirty="0" err="1"/>
              <a:t>su</a:t>
            </a:r>
            <a:r>
              <a:rPr lang="zh-CN" altLang="zh-CN" sz="2000" dirty="0"/>
              <a:t>程序中</a:t>
            </a:r>
            <a:r>
              <a:rPr lang="zh-CN" altLang="zh-CN" sz="2000" dirty="0" smtClean="0"/>
              <a:t>，默认</a:t>
            </a:r>
            <a:r>
              <a:rPr lang="zh-CN" altLang="zh-CN" sz="2000" dirty="0"/>
              <a:t>的</a:t>
            </a:r>
            <a:r>
              <a:rPr lang="en-US" altLang="zh-CN" sz="2000" dirty="0" err="1"/>
              <a:t>su</a:t>
            </a:r>
            <a:r>
              <a:rPr lang="zh-CN" altLang="zh-CN" sz="2000" dirty="0"/>
              <a:t>程序只能</a:t>
            </a:r>
            <a:r>
              <a:rPr lang="en-US" altLang="zh-CN" sz="2000" dirty="0"/>
              <a:t>root</a:t>
            </a:r>
            <a:r>
              <a:rPr lang="zh-CN" altLang="zh-CN" sz="2000" dirty="0"/>
              <a:t>和</a:t>
            </a:r>
            <a:r>
              <a:rPr lang="en-US" altLang="zh-CN" sz="2000" dirty="0"/>
              <a:t>shell</a:t>
            </a:r>
            <a:r>
              <a:rPr lang="zh-CN" altLang="zh-CN" sz="2000" dirty="0"/>
              <a:t>可以用运行</a:t>
            </a:r>
            <a:r>
              <a:rPr lang="en-US" altLang="zh-CN" sz="2000" dirty="0" err="1"/>
              <a:t>su</a:t>
            </a:r>
            <a:r>
              <a:rPr lang="zh-CN" altLang="zh-CN" sz="2000" dirty="0"/>
              <a:t>，这个是安全的。如果把这个限制拿掉，就是</a:t>
            </a:r>
            <a:r>
              <a:rPr lang="en-US" altLang="zh-CN" sz="2000" dirty="0"/>
              <a:t>root</a:t>
            </a:r>
            <a:r>
              <a:rPr lang="zh-CN" altLang="zh-CN" sz="2000" dirty="0"/>
              <a:t>破解了！</a:t>
            </a:r>
          </a:p>
          <a:p>
            <a:endParaRPr lang="zh-CN" altLang="en-US" sz="2000" dirty="0"/>
          </a:p>
        </p:txBody>
      </p:sp>
    </p:spTree>
    <p:extLst>
      <p:ext uri="{BB962C8B-B14F-4D97-AF65-F5344CB8AC3E}">
        <p14:creationId xmlns:p14="http://schemas.microsoft.com/office/powerpoint/2010/main" val="1052840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Root</a:t>
            </a:r>
            <a:r>
              <a:rPr lang="zh-CN" altLang="en-US" dirty="0" smtClean="0"/>
              <a:t>后有什么用处？</a:t>
            </a:r>
            <a:endParaRPr lang="zh-CN" altLang="en-US" dirty="0"/>
          </a:p>
        </p:txBody>
      </p:sp>
      <p:sp>
        <p:nvSpPr>
          <p:cNvPr id="3" name="内容占位符 2"/>
          <p:cNvSpPr>
            <a:spLocks noGrp="1"/>
          </p:cNvSpPr>
          <p:nvPr>
            <p:ph idx="1"/>
          </p:nvPr>
        </p:nvSpPr>
        <p:spPr/>
        <p:txBody>
          <a:bodyPr>
            <a:normAutofit/>
          </a:bodyPr>
          <a:lstStyle/>
          <a:p>
            <a:r>
              <a:rPr lang="en-US" altLang="zh-CN" dirty="0" smtClean="0"/>
              <a:t>Root</a:t>
            </a:r>
            <a:r>
              <a:rPr lang="zh-CN" altLang="en-US" dirty="0" smtClean="0"/>
              <a:t>后可以全面控制手机。</a:t>
            </a:r>
            <a:endParaRPr lang="en-US" altLang="zh-CN" dirty="0" smtClean="0"/>
          </a:p>
          <a:p>
            <a:r>
              <a:rPr lang="en-US" altLang="zh-CN" dirty="0"/>
              <a:t>1</a:t>
            </a:r>
            <a:r>
              <a:rPr lang="zh-CN" altLang="en-US" dirty="0"/>
              <a:t>、删除各种自带软件</a:t>
            </a:r>
            <a:r>
              <a:rPr lang="zh-CN" altLang="en-US" dirty="0" smtClean="0"/>
              <a:t>；</a:t>
            </a:r>
            <a:endParaRPr lang="en-US" altLang="zh-CN" dirty="0" smtClean="0"/>
          </a:p>
          <a:p>
            <a:r>
              <a:rPr lang="en-US" altLang="zh-CN" dirty="0" smtClean="0"/>
              <a:t>2</a:t>
            </a:r>
            <a:r>
              <a:rPr lang="zh-CN" altLang="en-US" dirty="0" smtClean="0"/>
              <a:t>、刷</a:t>
            </a:r>
            <a:r>
              <a:rPr lang="zh-CN" altLang="en-US" dirty="0"/>
              <a:t>入</a:t>
            </a:r>
            <a:r>
              <a:rPr lang="zh-CN" altLang="en-US" dirty="0" smtClean="0"/>
              <a:t>第三方定制的操作系统（</a:t>
            </a:r>
            <a:r>
              <a:rPr lang="en-US" altLang="zh-CN" dirty="0" smtClean="0"/>
              <a:t>ROM</a:t>
            </a:r>
            <a:r>
              <a:rPr lang="zh-CN" altLang="en-US" dirty="0" smtClean="0"/>
              <a:t>）。</a:t>
            </a:r>
            <a:r>
              <a:rPr lang="zh-CN" altLang="en-US" dirty="0"/>
              <a:t>刷</a:t>
            </a:r>
            <a:r>
              <a:rPr lang="en-US" altLang="zh-CN" dirty="0"/>
              <a:t>ROM</a:t>
            </a:r>
            <a:r>
              <a:rPr lang="zh-CN" altLang="en-US" dirty="0"/>
              <a:t>分为</a:t>
            </a:r>
            <a:r>
              <a:rPr lang="zh-CN" altLang="en-US" dirty="0">
                <a:solidFill>
                  <a:srgbClr val="FF0000"/>
                </a:solidFill>
              </a:rPr>
              <a:t>线刷和卡刷</a:t>
            </a:r>
            <a:r>
              <a:rPr lang="zh-CN" altLang="en-US" dirty="0"/>
              <a:t>。线刷是利用</a:t>
            </a:r>
            <a:r>
              <a:rPr lang="en-US" altLang="zh-CN" dirty="0"/>
              <a:t>PC</a:t>
            </a:r>
            <a:r>
              <a:rPr lang="zh-CN" altLang="en-US" dirty="0"/>
              <a:t>机，卡刷是利用储存卡（内置或</a:t>
            </a:r>
            <a:r>
              <a:rPr lang="en-US" altLang="zh-CN" dirty="0"/>
              <a:t>SD</a:t>
            </a:r>
            <a:r>
              <a:rPr lang="zh-CN" altLang="en-US" dirty="0"/>
              <a:t>卡皆可）。</a:t>
            </a:r>
            <a:endParaRPr lang="en-US" altLang="zh-CN" dirty="0"/>
          </a:p>
          <a:p>
            <a:r>
              <a:rPr lang="en-US" altLang="zh-CN" dirty="0" smtClean="0"/>
              <a:t>3</a:t>
            </a:r>
            <a:r>
              <a:rPr lang="zh-CN" altLang="en-US" dirty="0" smtClean="0"/>
              <a:t>、修改</a:t>
            </a:r>
            <a:r>
              <a:rPr lang="zh-CN" altLang="en-US" dirty="0"/>
              <a:t>手机系统文件，比如修改</a:t>
            </a:r>
            <a:r>
              <a:rPr lang="zh-CN" altLang="en-US" dirty="0" smtClean="0"/>
              <a:t>字体，</a:t>
            </a:r>
            <a:r>
              <a:rPr lang="zh-CN" altLang="en-US" dirty="0"/>
              <a:t>改开机动画</a:t>
            </a:r>
            <a:r>
              <a:rPr lang="zh-CN" altLang="en-US" dirty="0" smtClean="0"/>
              <a:t>，改</a:t>
            </a:r>
            <a:r>
              <a:rPr lang="zh-CN" altLang="en-US" dirty="0"/>
              <a:t>游戏</a:t>
            </a:r>
            <a:r>
              <a:rPr lang="zh-CN" altLang="en-US" dirty="0" smtClean="0"/>
              <a:t>数据等。</a:t>
            </a:r>
            <a:endParaRPr lang="zh-CN" altLang="en-US" dirty="0"/>
          </a:p>
        </p:txBody>
      </p:sp>
    </p:spTree>
    <p:extLst>
      <p:ext uri="{BB962C8B-B14F-4D97-AF65-F5344CB8AC3E}">
        <p14:creationId xmlns:p14="http://schemas.microsoft.com/office/powerpoint/2010/main" val="1485520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Android </a:t>
            </a:r>
            <a:r>
              <a:rPr lang="zh-CN" altLang="en-US" b="1" dirty="0" smtClean="0"/>
              <a:t>应用程序权限</a:t>
            </a:r>
            <a:endParaRPr kumimoji="1"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Android</a:t>
            </a:r>
            <a:r>
              <a:rPr lang="zh-CN" altLang="en-US" dirty="0"/>
              <a:t>默认应用是没有任何权限去操作其他应用或系统相关特性的，应用在进行某些操作时都需要显式地去申请相应的权限</a:t>
            </a:r>
            <a:r>
              <a:rPr lang="zh-CN" altLang="en-US" dirty="0" smtClean="0"/>
              <a:t>。</a:t>
            </a:r>
            <a:endParaRPr lang="en-US" altLang="zh-CN" dirty="0" smtClean="0"/>
          </a:p>
          <a:p>
            <a:pPr marL="68580" indent="0">
              <a:buNone/>
            </a:pPr>
            <a:endParaRPr lang="en-US" altLang="zh-CN" dirty="0" smtClean="0"/>
          </a:p>
          <a:p>
            <a:r>
              <a:rPr lang="zh-CN" altLang="en-US" dirty="0" smtClean="0"/>
              <a:t>每个应用程序</a:t>
            </a:r>
            <a:r>
              <a:rPr lang="zh-CN" altLang="en-US" dirty="0"/>
              <a:t>的 </a:t>
            </a:r>
            <a:r>
              <a:rPr lang="en-US" altLang="zh-CN" dirty="0"/>
              <a:t>APK </a:t>
            </a:r>
            <a:r>
              <a:rPr lang="zh-CN" altLang="en-US" dirty="0"/>
              <a:t>包里面都包含有一个 </a:t>
            </a:r>
            <a:r>
              <a:rPr lang="en-US" altLang="zh-CN" dirty="0" err="1"/>
              <a:t>AndroidMainifest.xml</a:t>
            </a:r>
            <a:r>
              <a:rPr lang="en-US" altLang="zh-CN" dirty="0"/>
              <a:t> </a:t>
            </a:r>
            <a:r>
              <a:rPr lang="zh-CN" altLang="en-US" dirty="0"/>
              <a:t>文件，该文件除了罗列应用程序运行时库、运行依赖关系等之外，还会详细地罗列出该应用程序所需</a:t>
            </a:r>
            <a:r>
              <a:rPr lang="zh-CN" altLang="en-US" dirty="0" smtClean="0"/>
              <a:t>的系统访问权限。</a:t>
            </a:r>
            <a:endParaRPr lang="en-US" altLang="zh-CN" dirty="0" smtClean="0"/>
          </a:p>
          <a:p>
            <a:endParaRPr lang="en-US" altLang="zh-CN" dirty="0"/>
          </a:p>
          <a:p>
            <a:r>
              <a:rPr lang="zh-CN" altLang="en-US" dirty="0" smtClean="0"/>
              <a:t>在应</a:t>
            </a:r>
            <a:r>
              <a:rPr lang="zh-CN" altLang="en-US" dirty="0"/>
              <a:t>用安装的时候，</a:t>
            </a:r>
            <a:r>
              <a:rPr lang="en-US" altLang="zh-CN" dirty="0"/>
              <a:t>package installer</a:t>
            </a:r>
            <a:r>
              <a:rPr lang="zh-CN" altLang="en-US" dirty="0"/>
              <a:t>会检测该应用请求的权限，根据该应用的签名或者提示用户来分配相应的权限。</a:t>
            </a:r>
            <a:endParaRPr kumimoji="1" lang="zh-CN" altLang="en-US" dirty="0"/>
          </a:p>
        </p:txBody>
      </p:sp>
    </p:spTree>
    <p:extLst>
      <p:ext uri="{BB962C8B-B14F-4D97-AF65-F5344CB8AC3E}">
        <p14:creationId xmlns:p14="http://schemas.microsoft.com/office/powerpoint/2010/main" val="3192357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权限级别</a:t>
            </a:r>
            <a:endParaRPr kumimoji="1" lang="zh-CN" altLang="en-US" dirty="0"/>
          </a:p>
        </p:txBody>
      </p:sp>
      <p:sp>
        <p:nvSpPr>
          <p:cNvPr id="3" name="内容占位符 2"/>
          <p:cNvSpPr>
            <a:spLocks noGrp="1"/>
          </p:cNvSpPr>
          <p:nvPr>
            <p:ph idx="1"/>
          </p:nvPr>
        </p:nvSpPr>
        <p:spPr/>
        <p:txBody>
          <a:bodyPr>
            <a:normAutofit fontScale="70000" lnSpcReduction="20000"/>
          </a:bodyPr>
          <a:lstStyle/>
          <a:p>
            <a:pPr>
              <a:lnSpc>
                <a:spcPct val="170000"/>
              </a:lnSpc>
            </a:pPr>
            <a:r>
              <a:rPr lang="en-US" altLang="zh-TW" dirty="0" smtClean="0">
                <a:latin typeface="宋体" panose="02010600030101010101" pitchFamily="2" charset="-122"/>
                <a:ea typeface="宋体" panose="02010600030101010101" pitchFamily="2" charset="-122"/>
              </a:rPr>
              <a:t>normal</a:t>
            </a:r>
            <a:r>
              <a:rPr lang="zh-TW" altLang="en-US" dirty="0">
                <a:latin typeface="宋体" panose="02010600030101010101" pitchFamily="2" charset="-122"/>
                <a:ea typeface="宋体" panose="02010600030101010101" pitchFamily="2" charset="-122"/>
              </a:rPr>
              <a:t>：低风险权限，在安装的时候，系统会自动授予权限给 </a:t>
            </a:r>
            <a:r>
              <a:rPr lang="en-US" altLang="zh-TW" dirty="0" smtClean="0">
                <a:latin typeface="宋体" panose="02010600030101010101" pitchFamily="2" charset="-122"/>
                <a:ea typeface="宋体" panose="02010600030101010101" pitchFamily="2" charset="-122"/>
              </a:rPr>
              <a:t>app</a:t>
            </a:r>
            <a:r>
              <a:rPr lang="zh-TW" altLang="en-US" dirty="0" smtClean="0">
                <a:latin typeface="宋体" panose="02010600030101010101" pitchFamily="2" charset="-122"/>
                <a:ea typeface="宋体" panose="02010600030101010101" pitchFamily="2" charset="-122"/>
              </a:rPr>
              <a:t>。</a:t>
            </a:r>
            <a:endParaRPr lang="zh-TW" altLang="en-US" dirty="0">
              <a:latin typeface="宋体" panose="02010600030101010101" pitchFamily="2" charset="-122"/>
              <a:ea typeface="宋体" panose="02010600030101010101" pitchFamily="2" charset="-122"/>
            </a:endParaRPr>
          </a:p>
          <a:p>
            <a:pPr>
              <a:lnSpc>
                <a:spcPct val="170000"/>
              </a:lnSpc>
            </a:pPr>
            <a:r>
              <a:rPr lang="en-US" altLang="zh-TW" dirty="0" smtClean="0">
                <a:latin typeface="宋体" panose="02010600030101010101" pitchFamily="2" charset="-122"/>
                <a:ea typeface="宋体" panose="02010600030101010101" pitchFamily="2" charset="-122"/>
              </a:rPr>
              <a:t>dangerous</a:t>
            </a:r>
            <a:r>
              <a:rPr lang="zh-TW" altLang="en-US" dirty="0">
                <a:latin typeface="宋体" panose="02010600030101010101" pitchFamily="2" charset="-122"/>
                <a:ea typeface="宋体" panose="02010600030101010101" pitchFamily="2" charset="-122"/>
              </a:rPr>
              <a:t>：高风险权限，系统不会自动授予权限给 </a:t>
            </a:r>
            <a:r>
              <a:rPr lang="en-US" altLang="zh-TW" dirty="0">
                <a:latin typeface="宋体" panose="02010600030101010101" pitchFamily="2" charset="-122"/>
                <a:ea typeface="宋体" panose="02010600030101010101" pitchFamily="2" charset="-122"/>
              </a:rPr>
              <a:t>app</a:t>
            </a:r>
            <a:r>
              <a:rPr lang="zh-TW" altLang="en-US" dirty="0">
                <a:latin typeface="宋体" panose="02010600030101010101" pitchFamily="2" charset="-122"/>
                <a:ea typeface="宋体" panose="02010600030101010101" pitchFamily="2" charset="-122"/>
              </a:rPr>
              <a:t>，在用到的时候，会给用户提示。</a:t>
            </a:r>
          </a:p>
          <a:p>
            <a:pPr>
              <a:lnSpc>
                <a:spcPct val="170000"/>
              </a:lnSpc>
            </a:pPr>
            <a:r>
              <a:rPr lang="en-US" altLang="zh-TW" dirty="0" smtClean="0">
                <a:latin typeface="宋体" panose="02010600030101010101" pitchFamily="2" charset="-122"/>
                <a:ea typeface="宋体" panose="02010600030101010101" pitchFamily="2" charset="-122"/>
              </a:rPr>
              <a:t>signature</a:t>
            </a:r>
            <a:r>
              <a:rPr lang="zh-TW" altLang="en-US" dirty="0">
                <a:latin typeface="宋体" panose="02010600030101010101" pitchFamily="2" charset="-122"/>
                <a:ea typeface="宋体" panose="02010600030101010101" pitchFamily="2" charset="-122"/>
              </a:rPr>
              <a:t>：签名权限</a:t>
            </a:r>
            <a:r>
              <a:rPr lang="zh-TW" altLang="en-US" dirty="0" smtClean="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将权限授给具有相同数字签名的应用程序</a:t>
            </a:r>
            <a:r>
              <a:rPr lang="zh-TW" altLang="en-US" dirty="0" smtClean="0">
                <a:latin typeface="宋体" panose="02010600030101010101" pitchFamily="2" charset="-122"/>
                <a:ea typeface="宋体" panose="02010600030101010101" pitchFamily="2" charset="-122"/>
              </a:rPr>
              <a:t>。</a:t>
            </a:r>
            <a:endParaRPr lang="zh-TW" altLang="en-US" dirty="0">
              <a:latin typeface="宋体" panose="02010600030101010101" pitchFamily="2" charset="-122"/>
              <a:ea typeface="宋体" panose="02010600030101010101" pitchFamily="2" charset="-122"/>
            </a:endParaRPr>
          </a:p>
          <a:p>
            <a:pPr>
              <a:lnSpc>
                <a:spcPct val="170000"/>
              </a:lnSpc>
            </a:pPr>
            <a:r>
              <a:rPr lang="en-US" altLang="zh-TW" dirty="0" err="1" smtClean="0">
                <a:latin typeface="宋体" panose="02010600030101010101" pitchFamily="2" charset="-122"/>
                <a:ea typeface="宋体" panose="02010600030101010101" pitchFamily="2" charset="-122"/>
              </a:rPr>
              <a:t>signatureOrSystem</a:t>
            </a:r>
            <a:r>
              <a:rPr lang="zh-TW" altLang="en-US"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签名或系统权限，将权限授给</a:t>
            </a:r>
            <a:r>
              <a:rPr lang="zh-CN" altLang="en-US" dirty="0">
                <a:latin typeface="宋体" panose="02010600030101010101" pitchFamily="2" charset="-122"/>
                <a:ea typeface="宋体" panose="02010600030101010101" pitchFamily="2" charset="-122"/>
              </a:rPr>
              <a:t>具有相同数字签</a:t>
            </a:r>
            <a:r>
              <a:rPr lang="zh-CN" altLang="en-US" dirty="0" smtClean="0">
                <a:latin typeface="宋体" panose="02010600030101010101" pitchFamily="2" charset="-122"/>
                <a:ea typeface="宋体" panose="02010600030101010101" pitchFamily="2" charset="-122"/>
              </a:rPr>
              <a:t>名的应用程序或系统类</a:t>
            </a:r>
            <a:r>
              <a:rPr lang="en-US" altLang="zh-CN" dirty="0" smtClean="0">
                <a:latin typeface="宋体" panose="02010600030101010101" pitchFamily="2" charset="-122"/>
                <a:ea typeface="宋体" panose="02010600030101010101" pitchFamily="2" charset="-122"/>
              </a:rPr>
              <a:t>app</a:t>
            </a:r>
            <a:r>
              <a:rPr lang="zh-CN" altLang="en-US" dirty="0" smtClean="0">
                <a:latin typeface="宋体" panose="02010600030101010101" pitchFamily="2" charset="-122"/>
                <a:ea typeface="宋体" panose="02010600030101010101" pitchFamily="2" charset="-122"/>
              </a:rPr>
              <a:t>，</a:t>
            </a:r>
            <a:r>
              <a:rPr lang="zh-TW" altLang="en-US" dirty="0" smtClean="0">
                <a:latin typeface="宋体" panose="02010600030101010101" pitchFamily="2" charset="-122"/>
                <a:ea typeface="宋体" panose="02010600030101010101" pitchFamily="2" charset="-122"/>
              </a:rPr>
              <a:t>一般不推荐</a:t>
            </a:r>
            <a:r>
              <a:rPr lang="zh-TW" altLang="en-US" dirty="0">
                <a:latin typeface="宋体" panose="02010600030101010101" pitchFamily="2" charset="-122"/>
                <a:ea typeface="宋体" panose="02010600030101010101" pitchFamily="2" charset="-122"/>
              </a:rPr>
              <a:t>使用。</a:t>
            </a:r>
            <a:endParaRPr kumimoji="1"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3734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en-US" altLang="zh-CN" dirty="0" smtClean="0">
                <a:solidFill>
                  <a:schemeClr val="bg2"/>
                </a:solidFill>
              </a:rPr>
              <a:t>1</a:t>
            </a:r>
            <a:r>
              <a:rPr lang="zh-CN" altLang="en-US" dirty="0" smtClean="0">
                <a:solidFill>
                  <a:schemeClr val="bg2"/>
                </a:solidFill>
              </a:rPr>
              <a:t>、</a:t>
            </a:r>
            <a:r>
              <a:rPr lang="zh-CN" altLang="en-US" dirty="0">
                <a:solidFill>
                  <a:schemeClr val="bg2"/>
                </a:solidFill>
              </a:rPr>
              <a:t>移动智能终端安全</a:t>
            </a:r>
            <a:r>
              <a:rPr lang="zh-CN" altLang="en-US" dirty="0" smtClean="0">
                <a:solidFill>
                  <a:schemeClr val="bg2"/>
                </a:solidFill>
              </a:rPr>
              <a:t>概述</a:t>
            </a:r>
            <a:endParaRPr lang="en-US" altLang="zh-CN" dirty="0" smtClean="0">
              <a:solidFill>
                <a:schemeClr val="bg2"/>
              </a:solidFill>
            </a:endParaRPr>
          </a:p>
          <a:p>
            <a:r>
              <a:rPr lang="en-US" altLang="zh-CN" dirty="0">
                <a:solidFill>
                  <a:schemeClr val="bg2"/>
                </a:solidFill>
              </a:rPr>
              <a:t>2</a:t>
            </a:r>
            <a:r>
              <a:rPr lang="zh-CN" altLang="en-US" dirty="0">
                <a:solidFill>
                  <a:schemeClr val="bg2"/>
                </a:solidFill>
              </a:rPr>
              <a:t>、</a:t>
            </a:r>
            <a:r>
              <a:rPr lang="en-US" altLang="zh-CN" dirty="0">
                <a:solidFill>
                  <a:schemeClr val="bg2"/>
                </a:solidFill>
              </a:rPr>
              <a:t>ANDROID</a:t>
            </a:r>
            <a:r>
              <a:rPr lang="zh-CN" altLang="en-US" dirty="0">
                <a:solidFill>
                  <a:schemeClr val="bg2"/>
                </a:solidFill>
              </a:rPr>
              <a:t>安全</a:t>
            </a:r>
            <a:r>
              <a:rPr lang="zh-CN" altLang="en-US" dirty="0" smtClean="0">
                <a:solidFill>
                  <a:schemeClr val="bg2"/>
                </a:solidFill>
              </a:rPr>
              <a:t>机制</a:t>
            </a:r>
            <a:endParaRPr lang="en-US" altLang="zh-CN" dirty="0" smtClean="0">
              <a:solidFill>
                <a:schemeClr val="bg2"/>
              </a:solidFill>
            </a:endParaRPr>
          </a:p>
          <a:p>
            <a:r>
              <a:rPr lang="en-US" altLang="zh-CN" dirty="0" smtClean="0"/>
              <a:t>3</a:t>
            </a:r>
            <a:r>
              <a:rPr lang="zh-CN" altLang="en-US" dirty="0" smtClean="0"/>
              <a:t>、</a:t>
            </a:r>
            <a:r>
              <a:rPr lang="en-US" altLang="zh-CN" dirty="0" smtClean="0"/>
              <a:t>Android</a:t>
            </a:r>
            <a:r>
              <a:rPr lang="zh-CN" altLang="en-US" dirty="0" smtClean="0"/>
              <a:t>漏洞</a:t>
            </a:r>
            <a:endParaRPr lang="en-US" altLang="zh-CN" dirty="0" smtClean="0"/>
          </a:p>
          <a:p>
            <a:r>
              <a:rPr lang="en-US" altLang="zh-CN" dirty="0" smtClean="0"/>
              <a:t>4</a:t>
            </a:r>
            <a:r>
              <a:rPr lang="zh-CN" altLang="en-US" dirty="0" smtClean="0"/>
              <a:t>、</a:t>
            </a:r>
            <a:r>
              <a:rPr lang="en-US" altLang="zh-CN" dirty="0" smtClean="0"/>
              <a:t>Android</a:t>
            </a:r>
            <a:r>
              <a:rPr lang="zh-CN" altLang="en-US" dirty="0"/>
              <a:t>恶意代码分析</a:t>
            </a:r>
          </a:p>
        </p:txBody>
      </p:sp>
    </p:spTree>
    <p:extLst>
      <p:ext uri="{BB962C8B-B14F-4D97-AF65-F5344CB8AC3E}">
        <p14:creationId xmlns:p14="http://schemas.microsoft.com/office/powerpoint/2010/main" val="752129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dirty="0"/>
              <a:t>3</a:t>
            </a:r>
            <a:r>
              <a:rPr lang="zh-CN" altLang="en-US" sz="5400" dirty="0"/>
              <a:t>、</a:t>
            </a:r>
            <a:r>
              <a:rPr lang="en-US" altLang="zh-CN" sz="5400" dirty="0"/>
              <a:t>Android</a:t>
            </a:r>
            <a:r>
              <a:rPr lang="zh-CN" altLang="en-US" sz="5400" dirty="0"/>
              <a:t>漏洞</a:t>
            </a:r>
            <a:endParaRPr lang="en-US" altLang="zh-CN" sz="5400" dirty="0"/>
          </a:p>
        </p:txBody>
      </p:sp>
      <p:sp>
        <p:nvSpPr>
          <p:cNvPr id="3" name="内容占位符 2"/>
          <p:cNvSpPr>
            <a:spLocks noGrp="1"/>
          </p:cNvSpPr>
          <p:nvPr>
            <p:ph idx="1"/>
          </p:nvPr>
        </p:nvSpPr>
        <p:spPr>
          <a:xfrm>
            <a:off x="1443681" y="1691218"/>
            <a:ext cx="7772400" cy="3733800"/>
          </a:xfrm>
        </p:spPr>
        <p:txBody>
          <a:bodyPr>
            <a:noAutofit/>
          </a:bodyPr>
          <a:lstStyle/>
          <a:p>
            <a:pPr marL="0" indent="0">
              <a:buNone/>
            </a:pPr>
            <a:r>
              <a:rPr kumimoji="1" lang="en-US" altLang="zh-CN" sz="2000" dirty="0" smtClean="0"/>
              <a:t>3.1 </a:t>
            </a:r>
            <a:r>
              <a:rPr kumimoji="1" lang="zh-CN" altLang="en-US" sz="2000" dirty="0" smtClean="0"/>
              <a:t>短信伪造漏洞</a:t>
            </a:r>
            <a:endParaRPr kumimoji="1" lang="en-US" altLang="zh-CN" sz="2000" dirty="0" smtClean="0"/>
          </a:p>
          <a:p>
            <a:pPr marL="68580" indent="0">
              <a:buNone/>
            </a:pPr>
            <a:r>
              <a:rPr kumimoji="1" lang="en-US" altLang="zh-CN" sz="2000" dirty="0"/>
              <a:t> </a:t>
            </a:r>
            <a:r>
              <a:rPr kumimoji="1" lang="en-US" altLang="zh-CN" sz="2000" dirty="0" smtClean="0"/>
              <a:t>   SMS Phishing, </a:t>
            </a:r>
            <a:r>
              <a:rPr kumimoji="1" lang="en-US" altLang="zh-CN" sz="2000" dirty="0" err="1" smtClean="0"/>
              <a:t>Smishing</a:t>
            </a:r>
            <a:endParaRPr kumimoji="1" lang="en-US" altLang="zh-CN" sz="2000" dirty="0" smtClean="0"/>
          </a:p>
          <a:p>
            <a:pPr marL="0" indent="0">
              <a:buNone/>
            </a:pPr>
            <a:r>
              <a:rPr kumimoji="1" lang="en-US" altLang="zh-CN" sz="2000" dirty="0" smtClean="0"/>
              <a:t>3.2 </a:t>
            </a:r>
            <a:r>
              <a:rPr kumimoji="1" lang="zh-CN" altLang="en-US" sz="2000" dirty="0" smtClean="0"/>
              <a:t>通知滥用漏洞</a:t>
            </a:r>
            <a:endParaRPr kumimoji="1" lang="en-US" altLang="zh-CN" sz="2000" dirty="0" smtClean="0"/>
          </a:p>
          <a:p>
            <a:pPr marL="68580" indent="0">
              <a:buNone/>
            </a:pPr>
            <a:r>
              <a:rPr kumimoji="1" lang="en-US" altLang="zh-CN" sz="2000" dirty="0" smtClean="0"/>
              <a:t>    Notification Abuse</a:t>
            </a:r>
          </a:p>
          <a:p>
            <a:pPr marL="0" indent="0">
              <a:buNone/>
            </a:pPr>
            <a:r>
              <a:rPr kumimoji="1" lang="en-US" altLang="zh-CN" sz="2000" dirty="0" smtClean="0"/>
              <a:t>3.3 </a:t>
            </a:r>
            <a:r>
              <a:rPr kumimoji="1" lang="zh-CN" altLang="en-US" sz="2000" dirty="0" smtClean="0"/>
              <a:t>输入法监听</a:t>
            </a:r>
            <a:endParaRPr kumimoji="1" lang="en-US" altLang="zh-CN" sz="2000" dirty="0" smtClean="0"/>
          </a:p>
          <a:p>
            <a:pPr marL="68580" indent="0">
              <a:buNone/>
            </a:pPr>
            <a:r>
              <a:rPr kumimoji="1" lang="en-US" altLang="zh-CN" sz="2000" dirty="0"/>
              <a:t> </a:t>
            </a:r>
            <a:r>
              <a:rPr kumimoji="1" lang="en-US" altLang="zh-CN" sz="2000" dirty="0" smtClean="0"/>
              <a:t>   Input Hack</a:t>
            </a:r>
          </a:p>
          <a:p>
            <a:pPr marL="0" indent="0">
              <a:buNone/>
            </a:pPr>
            <a:r>
              <a:rPr kumimoji="1" lang="en-US" altLang="zh-CN" sz="2000" dirty="0" smtClean="0"/>
              <a:t>3.4 </a:t>
            </a:r>
            <a:r>
              <a:rPr kumimoji="1" lang="zh-CN" altLang="en-US" sz="2000" dirty="0" smtClean="0"/>
              <a:t>重打包</a:t>
            </a:r>
            <a:endParaRPr kumimoji="1" lang="en-US" altLang="zh-CN" sz="2000" dirty="0" smtClean="0"/>
          </a:p>
          <a:p>
            <a:pPr marL="68580" indent="0">
              <a:buNone/>
            </a:pPr>
            <a:r>
              <a:rPr kumimoji="1" lang="en-US" altLang="zh-CN" sz="2000" dirty="0"/>
              <a:t>    Repackage</a:t>
            </a:r>
          </a:p>
          <a:p>
            <a:pPr marL="0" indent="0">
              <a:buNone/>
            </a:pPr>
            <a:r>
              <a:rPr kumimoji="1" lang="en-US" altLang="zh-CN" sz="2000" dirty="0" smtClean="0"/>
              <a:t>3.5 </a:t>
            </a:r>
            <a:r>
              <a:rPr kumimoji="1" lang="zh-CN" altLang="en-US" sz="2000" dirty="0" smtClean="0"/>
              <a:t>第三方软件漏洞</a:t>
            </a:r>
            <a:endParaRPr kumimoji="1" lang="en-US" altLang="zh-CN" sz="2000" dirty="0" smtClean="0"/>
          </a:p>
        </p:txBody>
      </p:sp>
    </p:spTree>
    <p:extLst>
      <p:ext uri="{BB962C8B-B14F-4D97-AF65-F5344CB8AC3E}">
        <p14:creationId xmlns:p14="http://schemas.microsoft.com/office/powerpoint/2010/main" val="1027521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短信诈骗</a:t>
            </a:r>
            <a:endParaRPr kumimoji="1" lang="zh-CN" altLang="en-US" dirty="0"/>
          </a:p>
        </p:txBody>
      </p:sp>
      <p:sp>
        <p:nvSpPr>
          <p:cNvPr id="11" name="文本框 10"/>
          <p:cNvSpPr txBox="1"/>
          <p:nvPr/>
        </p:nvSpPr>
        <p:spPr>
          <a:xfrm>
            <a:off x="2091489" y="1864377"/>
            <a:ext cx="3013095" cy="203132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zh-CN" altLang="en-US" dirty="0">
                <a:solidFill>
                  <a:schemeClr val="tx1"/>
                </a:solidFill>
              </a:rPr>
              <a:t>发件人：＋</a:t>
            </a:r>
            <a:r>
              <a:rPr kumimoji="1" lang="en-US" altLang="zh-CN" dirty="0">
                <a:solidFill>
                  <a:schemeClr val="tx1"/>
                </a:solidFill>
              </a:rPr>
              <a:t>8613572331876</a:t>
            </a:r>
          </a:p>
          <a:p>
            <a:endParaRPr kumimoji="1" lang="en-US" altLang="zh-CN" dirty="0">
              <a:solidFill>
                <a:schemeClr val="tx1"/>
              </a:solidFill>
            </a:endParaRPr>
          </a:p>
          <a:p>
            <a:r>
              <a:rPr kumimoji="1" lang="zh-CN" altLang="en-US" dirty="0">
                <a:solidFill>
                  <a:schemeClr val="tx1"/>
                </a:solidFill>
              </a:rPr>
              <a:t>建行提示：</a:t>
            </a:r>
            <a:r>
              <a:rPr kumimoji="1" lang="en-US" altLang="zh-CN" dirty="0">
                <a:solidFill>
                  <a:schemeClr val="tx1"/>
                </a:solidFill>
              </a:rPr>
              <a:t>2012</a:t>
            </a:r>
            <a:r>
              <a:rPr kumimoji="1" lang="zh-CN" altLang="en-US" dirty="0">
                <a:solidFill>
                  <a:schemeClr val="tx1"/>
                </a:solidFill>
              </a:rPr>
              <a:t>年</a:t>
            </a:r>
            <a:r>
              <a:rPr kumimoji="1" lang="en-US" altLang="zh-CN" dirty="0">
                <a:solidFill>
                  <a:schemeClr val="tx1"/>
                </a:solidFill>
              </a:rPr>
              <a:t>2</a:t>
            </a:r>
            <a:r>
              <a:rPr kumimoji="1" lang="zh-CN" altLang="en-US" dirty="0">
                <a:solidFill>
                  <a:schemeClr val="tx1"/>
                </a:solidFill>
              </a:rPr>
              <a:t>月</a:t>
            </a:r>
            <a:r>
              <a:rPr kumimoji="1" lang="en-US" altLang="zh-CN" dirty="0">
                <a:solidFill>
                  <a:schemeClr val="tx1"/>
                </a:solidFill>
              </a:rPr>
              <a:t>21</a:t>
            </a:r>
            <a:r>
              <a:rPr kumimoji="1" lang="zh-CN" altLang="en-US" dirty="0">
                <a:solidFill>
                  <a:schemeClr val="tx1"/>
                </a:solidFill>
              </a:rPr>
              <a:t>号，您的建行卡支出</a:t>
            </a:r>
            <a:r>
              <a:rPr kumimoji="1" lang="en-US" altLang="zh-CN" dirty="0">
                <a:solidFill>
                  <a:schemeClr val="tx1"/>
                </a:solidFill>
              </a:rPr>
              <a:t>¥1200.00</a:t>
            </a:r>
            <a:r>
              <a:rPr kumimoji="1" lang="zh-CN" altLang="en-US" dirty="0">
                <a:solidFill>
                  <a:schemeClr val="tx1"/>
                </a:solidFill>
              </a:rPr>
              <a:t>，如有疑问请与我行客服核实：</a:t>
            </a:r>
            <a:r>
              <a:rPr kumimoji="1" lang="en-US" altLang="zh-CN" dirty="0">
                <a:solidFill>
                  <a:schemeClr val="tx1"/>
                </a:solidFill>
              </a:rPr>
              <a:t>400-6886058</a:t>
            </a:r>
            <a:r>
              <a:rPr kumimoji="1" lang="zh-CN" altLang="en-US" dirty="0">
                <a:solidFill>
                  <a:schemeClr val="tx1"/>
                </a:solidFill>
              </a:rPr>
              <a:t>［中国建行］</a:t>
            </a:r>
          </a:p>
        </p:txBody>
      </p:sp>
      <p:sp>
        <p:nvSpPr>
          <p:cNvPr id="12" name="文本框 11"/>
          <p:cNvSpPr txBox="1"/>
          <p:nvPr/>
        </p:nvSpPr>
        <p:spPr>
          <a:xfrm>
            <a:off x="5731413" y="1856306"/>
            <a:ext cx="3013095" cy="175432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zh-CN" altLang="en-US" dirty="0">
                <a:solidFill>
                  <a:schemeClr val="tx1"/>
                </a:solidFill>
              </a:rPr>
              <a:t>发件人：</a:t>
            </a:r>
            <a:r>
              <a:rPr kumimoji="1" lang="en-US" altLang="zh-CN" dirty="0">
                <a:solidFill>
                  <a:schemeClr val="tx1"/>
                </a:solidFill>
              </a:rPr>
              <a:t>95533</a:t>
            </a:r>
          </a:p>
          <a:p>
            <a:endParaRPr kumimoji="1" lang="en-US" altLang="zh-CN" dirty="0">
              <a:solidFill>
                <a:schemeClr val="tx1"/>
              </a:solidFill>
            </a:endParaRPr>
          </a:p>
          <a:p>
            <a:r>
              <a:rPr kumimoji="1" lang="zh-CN" altLang="en-US" dirty="0">
                <a:solidFill>
                  <a:schemeClr val="tx1"/>
                </a:solidFill>
              </a:rPr>
              <a:t>建行提示：</a:t>
            </a:r>
            <a:r>
              <a:rPr kumimoji="1" lang="en-US" altLang="zh-CN" dirty="0">
                <a:solidFill>
                  <a:schemeClr val="tx1"/>
                </a:solidFill>
              </a:rPr>
              <a:t>2012</a:t>
            </a:r>
            <a:r>
              <a:rPr kumimoji="1" lang="zh-CN" altLang="en-US" dirty="0">
                <a:solidFill>
                  <a:schemeClr val="tx1"/>
                </a:solidFill>
              </a:rPr>
              <a:t>年</a:t>
            </a:r>
            <a:r>
              <a:rPr kumimoji="1" lang="en-US" altLang="zh-CN" dirty="0">
                <a:solidFill>
                  <a:schemeClr val="tx1"/>
                </a:solidFill>
              </a:rPr>
              <a:t>2</a:t>
            </a:r>
            <a:r>
              <a:rPr kumimoji="1" lang="zh-CN" altLang="en-US" dirty="0">
                <a:solidFill>
                  <a:schemeClr val="tx1"/>
                </a:solidFill>
              </a:rPr>
              <a:t>月</a:t>
            </a:r>
            <a:r>
              <a:rPr kumimoji="1" lang="en-US" altLang="zh-CN" dirty="0">
                <a:solidFill>
                  <a:schemeClr val="tx1"/>
                </a:solidFill>
              </a:rPr>
              <a:t>21</a:t>
            </a:r>
            <a:r>
              <a:rPr kumimoji="1" lang="zh-CN" altLang="en-US" dirty="0">
                <a:solidFill>
                  <a:schemeClr val="tx1"/>
                </a:solidFill>
              </a:rPr>
              <a:t>号，您的建行卡支出</a:t>
            </a:r>
            <a:r>
              <a:rPr kumimoji="1" lang="en-US" altLang="zh-CN" dirty="0">
                <a:solidFill>
                  <a:schemeClr val="tx1"/>
                </a:solidFill>
              </a:rPr>
              <a:t>¥1200.00</a:t>
            </a:r>
            <a:r>
              <a:rPr kumimoji="1" lang="zh-CN" altLang="en-US" dirty="0">
                <a:solidFill>
                  <a:schemeClr val="tx1"/>
                </a:solidFill>
              </a:rPr>
              <a:t>，如有疑问请与我行客服核实：</a:t>
            </a:r>
            <a:r>
              <a:rPr kumimoji="1" lang="en-US" altLang="zh-CN" dirty="0">
                <a:solidFill>
                  <a:schemeClr val="tx1"/>
                </a:solidFill>
              </a:rPr>
              <a:t>400-6886058</a:t>
            </a:r>
            <a:r>
              <a:rPr kumimoji="1" lang="zh-CN" altLang="en-US" dirty="0">
                <a:solidFill>
                  <a:schemeClr val="tx1"/>
                </a:solidFill>
              </a:rPr>
              <a:t>［中国建行］</a:t>
            </a:r>
          </a:p>
        </p:txBody>
      </p:sp>
    </p:spTree>
    <p:extLst>
      <p:ext uri="{BB962C8B-B14F-4D97-AF65-F5344CB8AC3E}">
        <p14:creationId xmlns:p14="http://schemas.microsoft.com/office/powerpoint/2010/main" val="313631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短信诈骗</a:t>
            </a:r>
            <a:endParaRPr kumimoji="1" lang="zh-CN" altLang="en-US" dirty="0"/>
          </a:p>
        </p:txBody>
      </p:sp>
      <p:sp>
        <p:nvSpPr>
          <p:cNvPr id="3" name="内容占位符 2"/>
          <p:cNvSpPr>
            <a:spLocks noGrp="1"/>
          </p:cNvSpPr>
          <p:nvPr>
            <p:ph idx="1"/>
          </p:nvPr>
        </p:nvSpPr>
        <p:spPr>
          <a:xfrm>
            <a:off x="1523999" y="2179638"/>
            <a:ext cx="4855633" cy="3733800"/>
          </a:xfrm>
        </p:spPr>
        <p:txBody>
          <a:bodyPr>
            <a:noAutofit/>
          </a:bodyPr>
          <a:lstStyle/>
          <a:p>
            <a:r>
              <a:rPr kumimoji="1" lang="zh-CN" altLang="en-US" sz="2400" dirty="0" smtClean="0"/>
              <a:t>识别和拦截欺诈短信的最广泛方法使用的方法是检查发件人号码</a:t>
            </a:r>
            <a:endParaRPr kumimoji="1" lang="en-US" altLang="zh-CN" sz="2400" dirty="0" smtClean="0"/>
          </a:p>
          <a:p>
            <a:pPr marL="68580" indent="0">
              <a:buNone/>
            </a:pPr>
            <a:endParaRPr kumimoji="1" lang="en-US" altLang="zh-CN" sz="2400" dirty="0"/>
          </a:p>
          <a:p>
            <a:r>
              <a:rPr kumimoji="1" lang="zh-CN" altLang="en-US" sz="2400" dirty="0" smtClean="0"/>
              <a:t>安全软件（如</a:t>
            </a:r>
            <a:r>
              <a:rPr kumimoji="1" lang="en-US" altLang="zh-CN" sz="2400" dirty="0" smtClean="0"/>
              <a:t>360</a:t>
            </a:r>
            <a:r>
              <a:rPr kumimoji="1" lang="zh-CN" altLang="en-US" sz="2400" dirty="0" smtClean="0"/>
              <a:t>手机卫士）的垃圾短信拦截功能主要依靠发件人黑名单和短信内容关键字进行过滤</a:t>
            </a:r>
            <a:endParaRPr kumimoji="1" lang="zh-CN" altLang="en-US" sz="2400" dirty="0"/>
          </a:p>
        </p:txBody>
      </p:sp>
      <p:pic>
        <p:nvPicPr>
          <p:cNvPr id="4" name="图片 3"/>
          <p:cNvPicPr>
            <a:picLocks noChangeAspect="1"/>
          </p:cNvPicPr>
          <p:nvPr/>
        </p:nvPicPr>
        <p:blipFill>
          <a:blip r:embed="rId2"/>
          <a:stretch>
            <a:fillRect/>
          </a:stretch>
        </p:blipFill>
        <p:spPr>
          <a:xfrm>
            <a:off x="7065433" y="1417639"/>
            <a:ext cx="3602566" cy="5257799"/>
          </a:xfrm>
          <a:prstGeom prst="rect">
            <a:avLst/>
          </a:prstGeom>
        </p:spPr>
      </p:pic>
    </p:spTree>
    <p:extLst>
      <p:ext uri="{BB962C8B-B14F-4D97-AF65-F5344CB8AC3E}">
        <p14:creationId xmlns:p14="http://schemas.microsoft.com/office/powerpoint/2010/main" val="3870220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短信诈骗</a:t>
            </a:r>
            <a:endParaRPr kumimoji="1" lang="zh-CN" altLang="en-US" dirty="0"/>
          </a:p>
        </p:txBody>
      </p:sp>
      <p:sp>
        <p:nvSpPr>
          <p:cNvPr id="3" name="内容占位符 2"/>
          <p:cNvSpPr>
            <a:spLocks noGrp="1"/>
          </p:cNvSpPr>
          <p:nvPr>
            <p:ph idx="1"/>
          </p:nvPr>
        </p:nvSpPr>
        <p:spPr/>
        <p:txBody>
          <a:bodyPr>
            <a:normAutofit/>
          </a:bodyPr>
          <a:lstStyle/>
          <a:p>
            <a:pPr marL="68580" indent="0">
              <a:buNone/>
            </a:pPr>
            <a:endParaRPr kumimoji="1" lang="en-US" altLang="zh-CN" sz="3200" dirty="0"/>
          </a:p>
          <a:p>
            <a:pPr marL="68580" indent="0">
              <a:buNone/>
            </a:pPr>
            <a:endParaRPr kumimoji="1" lang="en-US" altLang="zh-CN" sz="3200" dirty="0"/>
          </a:p>
          <a:p>
            <a:pPr marL="68580" indent="0">
              <a:buNone/>
            </a:pPr>
            <a:r>
              <a:rPr kumimoji="1" lang="zh-CN" altLang="en-US" sz="3200" dirty="0"/>
              <a:t>如果发件人的号码是受信任的号码呢？</a:t>
            </a:r>
          </a:p>
        </p:txBody>
      </p:sp>
    </p:spTree>
    <p:extLst>
      <p:ext uri="{BB962C8B-B14F-4D97-AF65-F5344CB8AC3E}">
        <p14:creationId xmlns:p14="http://schemas.microsoft.com/office/powerpoint/2010/main" val="37629621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常规的短信伪造方法</a:t>
            </a:r>
            <a:endParaRPr kumimoji="1" lang="zh-CN" altLang="en-US" dirty="0"/>
          </a:p>
        </p:txBody>
      </p:sp>
      <p:sp>
        <p:nvSpPr>
          <p:cNvPr id="3" name="内容占位符 2"/>
          <p:cNvSpPr>
            <a:spLocks noGrp="1"/>
          </p:cNvSpPr>
          <p:nvPr>
            <p:ph idx="1"/>
          </p:nvPr>
        </p:nvSpPr>
        <p:spPr/>
        <p:txBody>
          <a:bodyPr>
            <a:normAutofit fontScale="70000" lnSpcReduction="20000"/>
          </a:bodyPr>
          <a:lstStyle/>
          <a:p>
            <a:r>
              <a:rPr kumimoji="1" lang="zh-CN" altLang="en-US" dirty="0" smtClean="0"/>
              <a:t>向短信数据库（</a:t>
            </a:r>
            <a:r>
              <a:rPr lang="en-US" altLang="zh-CN" dirty="0" smtClean="0"/>
              <a:t>content:</a:t>
            </a:r>
            <a:r>
              <a:rPr lang="en-US" altLang="zh-CN" dirty="0"/>
              <a:t>//</a:t>
            </a:r>
            <a:r>
              <a:rPr lang="en-US" altLang="zh-CN" dirty="0" err="1"/>
              <a:t>sms</a:t>
            </a:r>
            <a:r>
              <a:rPr lang="en-US" altLang="zh-CN" dirty="0"/>
              <a:t>/</a:t>
            </a:r>
            <a:r>
              <a:rPr lang="en-US" altLang="zh-CN" dirty="0" smtClean="0"/>
              <a:t>inbox</a:t>
            </a:r>
            <a:r>
              <a:rPr lang="zh-CN" altLang="en-US" dirty="0" smtClean="0"/>
              <a:t>）插入一条记录</a:t>
            </a:r>
            <a:endParaRPr lang="en-US" altLang="zh-CN" dirty="0" smtClean="0"/>
          </a:p>
          <a:p>
            <a:endParaRPr lang="en-US" altLang="zh-CN" dirty="0" smtClean="0"/>
          </a:p>
          <a:p>
            <a:pPr marL="68580" indent="0">
              <a:buNone/>
            </a:pPr>
            <a:r>
              <a:rPr lang="en-US" altLang="zh-CN" dirty="0" smtClean="0"/>
              <a:t>    </a:t>
            </a:r>
            <a:r>
              <a:rPr lang="en-US" altLang="zh-CN" sz="2400" dirty="0" err="1"/>
              <a:t>ContentValues</a:t>
            </a:r>
            <a:r>
              <a:rPr lang="en-US" altLang="zh-CN" sz="2400" dirty="0"/>
              <a:t> values = new </a:t>
            </a:r>
            <a:r>
              <a:rPr lang="en-US" altLang="zh-CN" sz="2400" dirty="0" err="1"/>
              <a:t>ContentValues</a:t>
            </a:r>
            <a:r>
              <a:rPr lang="en-US" altLang="zh-CN" sz="2400" dirty="0"/>
              <a:t>();</a:t>
            </a:r>
          </a:p>
          <a:p>
            <a:pPr marL="68580" indent="0">
              <a:buNone/>
            </a:pPr>
            <a:r>
              <a:rPr lang="en-US" altLang="zh-CN" sz="2400" dirty="0"/>
              <a:t>    </a:t>
            </a:r>
            <a:r>
              <a:rPr lang="en-US" altLang="zh-CN" sz="2400" dirty="0" err="1">
                <a:solidFill>
                  <a:srgbClr val="FF0000"/>
                </a:solidFill>
              </a:rPr>
              <a:t>values.put</a:t>
            </a:r>
            <a:r>
              <a:rPr lang="en-US" altLang="zh-CN" sz="2400" dirty="0">
                <a:solidFill>
                  <a:srgbClr val="FF0000"/>
                </a:solidFill>
              </a:rPr>
              <a:t>("address", ”95533");</a:t>
            </a:r>
          </a:p>
          <a:p>
            <a:pPr marL="68580" indent="0">
              <a:buNone/>
            </a:pPr>
            <a:r>
              <a:rPr lang="en-US" altLang="zh-CN" sz="2400" dirty="0"/>
              <a:t>    </a:t>
            </a:r>
            <a:r>
              <a:rPr lang="en-US" altLang="zh-CN" sz="2400" dirty="0" err="1"/>
              <a:t>values.put</a:t>
            </a:r>
            <a:r>
              <a:rPr lang="en-US" altLang="zh-CN" sz="2400" dirty="0"/>
              <a:t>("type", "1");</a:t>
            </a:r>
          </a:p>
          <a:p>
            <a:pPr marL="68580" indent="0">
              <a:buNone/>
            </a:pPr>
            <a:r>
              <a:rPr lang="en-US" altLang="zh-CN" sz="2400" dirty="0"/>
              <a:t>    </a:t>
            </a:r>
            <a:r>
              <a:rPr lang="en-US" altLang="zh-CN" sz="2400" dirty="0" err="1"/>
              <a:t>values.put</a:t>
            </a:r>
            <a:r>
              <a:rPr lang="en-US" altLang="zh-CN" sz="2400" dirty="0"/>
              <a:t>("read", "0");</a:t>
            </a:r>
          </a:p>
          <a:p>
            <a:pPr marL="68580" indent="0">
              <a:buNone/>
            </a:pPr>
            <a:r>
              <a:rPr lang="zh-TW" altLang="en-US" sz="2400" dirty="0"/>
              <a:t>    </a:t>
            </a:r>
            <a:r>
              <a:rPr lang="en-US" altLang="zh-TW" sz="2400" dirty="0" err="1">
                <a:solidFill>
                  <a:srgbClr val="FF0000"/>
                </a:solidFill>
              </a:rPr>
              <a:t>values.put</a:t>
            </a:r>
            <a:r>
              <a:rPr lang="en-US" altLang="zh-TW" sz="2400" dirty="0">
                <a:solidFill>
                  <a:srgbClr val="FF0000"/>
                </a:solidFill>
              </a:rPr>
              <a:t>(“body”, “</a:t>
            </a:r>
            <a:r>
              <a:rPr lang="zh-CN" altLang="en-US" sz="2400" dirty="0">
                <a:solidFill>
                  <a:srgbClr val="FF0000"/>
                </a:solidFill>
              </a:rPr>
              <a:t>这是一条伪造短信</a:t>
            </a:r>
            <a:r>
              <a:rPr lang="en-US" altLang="zh-TW" sz="2400" dirty="0">
                <a:solidFill>
                  <a:srgbClr val="FF0000"/>
                </a:solidFill>
              </a:rPr>
              <a:t>");</a:t>
            </a:r>
          </a:p>
          <a:p>
            <a:pPr marL="68580" indent="0">
              <a:buNone/>
            </a:pPr>
            <a:r>
              <a:rPr lang="en-US" altLang="zh-CN" sz="2400" dirty="0"/>
              <a:t>    </a:t>
            </a:r>
            <a:r>
              <a:rPr lang="en-US" altLang="zh-CN" sz="2400" dirty="0" err="1"/>
              <a:t>values.put</a:t>
            </a:r>
            <a:r>
              <a:rPr lang="en-US" altLang="zh-CN" sz="2400" dirty="0"/>
              <a:t>("date", new Date().</a:t>
            </a:r>
            <a:r>
              <a:rPr lang="en-US" altLang="zh-CN" sz="2400" dirty="0" err="1"/>
              <a:t>getTime</a:t>
            </a:r>
            <a:r>
              <a:rPr lang="en-US" altLang="zh-CN" sz="2400" dirty="0"/>
              <a:t>());</a:t>
            </a:r>
          </a:p>
          <a:p>
            <a:pPr marL="68580" indent="0">
              <a:buNone/>
            </a:pPr>
            <a:r>
              <a:rPr lang="en-US" altLang="zh-CN" sz="2400" dirty="0"/>
              <a:t>    </a:t>
            </a:r>
            <a:r>
              <a:rPr lang="en-US" altLang="zh-CN" sz="2400" dirty="0" err="1"/>
              <a:t>values.put</a:t>
            </a:r>
            <a:r>
              <a:rPr lang="en-US" altLang="zh-CN" sz="2400" dirty="0"/>
              <a:t>("person", null);</a:t>
            </a:r>
          </a:p>
          <a:p>
            <a:pPr marL="68580" indent="0">
              <a:buNone/>
            </a:pPr>
            <a:r>
              <a:rPr lang="en-US" altLang="zh-CN" sz="2400" dirty="0"/>
              <a:t>    Uri </a:t>
            </a:r>
            <a:r>
              <a:rPr lang="en-US" altLang="zh-CN" sz="2400" dirty="0" err="1"/>
              <a:t>uri</a:t>
            </a:r>
            <a:r>
              <a:rPr lang="en-US" altLang="zh-CN" sz="2400" dirty="0"/>
              <a:t> = </a:t>
            </a:r>
            <a:r>
              <a:rPr lang="en-US" altLang="zh-CN" sz="2400" dirty="0" err="1"/>
              <a:t>this.getApplicationContext</a:t>
            </a:r>
            <a:r>
              <a:rPr lang="en-US" altLang="zh-CN" sz="2400" dirty="0"/>
              <a:t>().</a:t>
            </a:r>
            <a:r>
              <a:rPr lang="en-US" altLang="zh-CN" sz="2400" dirty="0" err="1"/>
              <a:t>getContentResolver</a:t>
            </a:r>
            <a:r>
              <a:rPr lang="en-US" altLang="zh-CN" sz="2400" dirty="0"/>
              <a:t>()</a:t>
            </a:r>
          </a:p>
          <a:p>
            <a:pPr marL="68580" indent="0">
              <a:buNone/>
            </a:pPr>
            <a:r>
              <a:rPr lang="en-US" altLang="zh-CN" sz="2400" dirty="0"/>
              <a:t>     .insert(</a:t>
            </a:r>
            <a:r>
              <a:rPr lang="en-US" altLang="zh-CN" sz="2400" dirty="0" err="1"/>
              <a:t>Uri.parse</a:t>
            </a:r>
            <a:r>
              <a:rPr lang="en-US" altLang="zh-CN" sz="2400" dirty="0"/>
              <a:t>("content://</a:t>
            </a:r>
            <a:r>
              <a:rPr lang="en-US" altLang="zh-CN" sz="2400" dirty="0" err="1"/>
              <a:t>sms</a:t>
            </a:r>
            <a:r>
              <a:rPr lang="en-US" altLang="zh-CN" sz="2400" dirty="0"/>
              <a:t>/inbox"), values);</a:t>
            </a:r>
            <a:r>
              <a:rPr lang="en-US" altLang="zh-CN" dirty="0"/>
              <a:t>	</a:t>
            </a:r>
          </a:p>
          <a:p>
            <a:endParaRPr kumimoji="1" lang="zh-CN" altLang="en-US" dirty="0"/>
          </a:p>
        </p:txBody>
      </p:sp>
    </p:spTree>
    <p:extLst>
      <p:ext uri="{BB962C8B-B14F-4D97-AF65-F5344CB8AC3E}">
        <p14:creationId xmlns:p14="http://schemas.microsoft.com/office/powerpoint/2010/main" val="1506949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pPr eaLnBrk="1" hangingPunct="1"/>
            <a:r>
              <a:rPr lang="zh-CN" altLang="en-US" dirty="0" smtClean="0">
                <a:ea typeface="宋体" panose="02010600030101010101" pitchFamily="2" charset="-122"/>
              </a:rPr>
              <a:t>移动智能终端安全概述</a:t>
            </a:r>
            <a:endParaRPr lang="en-US" altLang="zh-CN" dirty="0" smtClean="0">
              <a:ea typeface="宋体" panose="02010600030101010101" pitchFamily="2" charset="-122"/>
            </a:endParaRPr>
          </a:p>
        </p:txBody>
      </p:sp>
      <p:sp>
        <p:nvSpPr>
          <p:cNvPr id="32771" name="Rectangle 3"/>
          <p:cNvSpPr>
            <a:spLocks noGrp="1" noChangeArrowheads="1"/>
          </p:cNvSpPr>
          <p:nvPr>
            <p:ph type="body" sz="half" idx="1"/>
          </p:nvPr>
        </p:nvSpPr>
        <p:spPr>
          <a:xfrm>
            <a:off x="1245973" y="1273991"/>
            <a:ext cx="7467600" cy="3429000"/>
          </a:xfrm>
        </p:spPr>
        <p:txBody>
          <a:bodyPr/>
          <a:lstStyle/>
          <a:p>
            <a:pPr marL="514350" indent="-514350">
              <a:buSzPct val="90000"/>
              <a:buFontTx/>
              <a:buAutoNum type="arabicPeriod"/>
            </a:pPr>
            <a:r>
              <a:rPr lang="zh-CN" altLang="en-US" sz="3000" b="1" dirty="0">
                <a:ea typeface="宋体" panose="02010600030101010101" pitchFamily="2" charset="-122"/>
              </a:rPr>
              <a:t>终端物理安全</a:t>
            </a:r>
            <a:endParaRPr lang="en-US" altLang="zh-CN" sz="3000" b="1" dirty="0">
              <a:ea typeface="宋体" panose="02010600030101010101" pitchFamily="2" charset="-122"/>
            </a:endParaRPr>
          </a:p>
          <a:p>
            <a:pPr marL="514350" indent="-514350">
              <a:buSzPct val="90000"/>
              <a:buFontTx/>
              <a:buAutoNum type="arabicPeriod"/>
            </a:pPr>
            <a:r>
              <a:rPr lang="zh-CN" altLang="en-US" sz="3000" b="1" dirty="0">
                <a:ea typeface="宋体" panose="02010600030101010101" pitchFamily="2" charset="-122"/>
              </a:rPr>
              <a:t>用户隐私的安全</a:t>
            </a:r>
            <a:endParaRPr lang="en-US" altLang="zh-CN" sz="3000" b="1" dirty="0">
              <a:ea typeface="宋体" panose="02010600030101010101" pitchFamily="2" charset="-122"/>
            </a:endParaRPr>
          </a:p>
          <a:p>
            <a:pPr marL="514350" indent="-514350">
              <a:buSzPct val="90000"/>
              <a:buFontTx/>
              <a:buAutoNum type="arabicPeriod"/>
            </a:pPr>
            <a:r>
              <a:rPr lang="zh-CN" altLang="en-US" sz="3000" b="1" dirty="0">
                <a:ea typeface="宋体" panose="02010600030101010101" pitchFamily="2" charset="-122"/>
              </a:rPr>
              <a:t>操作系统及应用程序的安全</a:t>
            </a:r>
            <a:endParaRPr lang="en-US" altLang="zh-CN" sz="3000" b="1" dirty="0">
              <a:ea typeface="宋体" panose="02010600030101010101" pitchFamily="2" charset="-122"/>
            </a:endParaRPr>
          </a:p>
          <a:p>
            <a:pPr lvl="1" eaLnBrk="1" hangingPunct="1">
              <a:buSzPct val="90000"/>
            </a:pPr>
            <a:r>
              <a:rPr lang="zh-CN" altLang="en-US" sz="2600" b="1" dirty="0">
                <a:ea typeface="宋体" panose="02010600030101010101" pitchFamily="2" charset="-122"/>
              </a:rPr>
              <a:t>黑客攻击</a:t>
            </a:r>
            <a:endParaRPr lang="en-US" altLang="zh-CN" sz="2600" b="1" dirty="0">
              <a:ea typeface="宋体" panose="02010600030101010101" pitchFamily="2" charset="-122"/>
            </a:endParaRPr>
          </a:p>
          <a:p>
            <a:pPr lvl="1" eaLnBrk="1" hangingPunct="1">
              <a:buSzPct val="90000"/>
            </a:pPr>
            <a:r>
              <a:rPr lang="zh-CN" altLang="en-US" sz="2600" b="1" dirty="0">
                <a:ea typeface="宋体" panose="02010600030101010101" pitchFamily="2" charset="-122"/>
              </a:rPr>
              <a:t>手机病毒，木马</a:t>
            </a:r>
            <a:r>
              <a:rPr lang="en-US" altLang="zh-CN" sz="2600" b="1" dirty="0">
                <a:ea typeface="宋体" panose="02010600030101010101" pitchFamily="2" charset="-122"/>
              </a:rPr>
              <a:t>…</a:t>
            </a:r>
          </a:p>
        </p:txBody>
      </p:sp>
      <p:sp>
        <p:nvSpPr>
          <p:cNvPr id="32772" name="矩形 1"/>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spTree>
    <p:extLst>
      <p:ext uri="{BB962C8B-B14F-4D97-AF65-F5344CB8AC3E}">
        <p14:creationId xmlns:p14="http://schemas.microsoft.com/office/powerpoint/2010/main" val="7398215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常规的短信伪造方法</a:t>
            </a:r>
          </a:p>
        </p:txBody>
      </p:sp>
      <p:sp>
        <p:nvSpPr>
          <p:cNvPr id="3" name="内容占位符 2"/>
          <p:cNvSpPr>
            <a:spLocks noGrp="1"/>
          </p:cNvSpPr>
          <p:nvPr>
            <p:ph idx="1"/>
          </p:nvPr>
        </p:nvSpPr>
        <p:spPr>
          <a:xfrm>
            <a:off x="838200" y="1556951"/>
            <a:ext cx="10515600" cy="1952368"/>
          </a:xfrm>
        </p:spPr>
        <p:txBody>
          <a:bodyPr>
            <a:normAutofit fontScale="55000" lnSpcReduction="20000"/>
          </a:bodyPr>
          <a:lstStyle/>
          <a:p>
            <a:pPr marL="68580" indent="0">
              <a:buNone/>
            </a:pPr>
            <a:r>
              <a:rPr kumimoji="1" lang="zh-CN" altLang="en-US" dirty="0" smtClean="0"/>
              <a:t>但是这种方法存在一个问题</a:t>
            </a:r>
            <a:r>
              <a:rPr kumimoji="1" lang="en-US" altLang="zh-CN" dirty="0" smtClean="0"/>
              <a:t>…</a:t>
            </a:r>
          </a:p>
          <a:p>
            <a:pPr marL="68580" indent="0">
              <a:buNone/>
            </a:pPr>
            <a:endParaRPr kumimoji="1" lang="en-US" altLang="zh-CN" dirty="0"/>
          </a:p>
          <a:p>
            <a:r>
              <a:rPr kumimoji="1" lang="zh-CN" altLang="en-US" dirty="0" smtClean="0"/>
              <a:t>需要声明</a:t>
            </a:r>
            <a:r>
              <a:rPr kumimoji="1" lang="en-US" altLang="zh-CN" dirty="0" err="1" smtClean="0"/>
              <a:t>android.permission.WRITE_SMS</a:t>
            </a:r>
            <a:endParaRPr kumimoji="1" lang="en-US" altLang="zh-CN" dirty="0" smtClean="0"/>
          </a:p>
          <a:p>
            <a:r>
              <a:rPr kumimoji="1" lang="zh-CN" altLang="en-US" dirty="0" smtClean="0"/>
              <a:t>安装时系统会提示用户程序具有编辑短信的权限</a:t>
            </a:r>
            <a:endParaRPr kumimoji="1" lang="en-US" altLang="zh-CN" dirty="0" smtClean="0"/>
          </a:p>
          <a:p>
            <a:r>
              <a:rPr kumimoji="1" lang="zh-CN" altLang="en-US" dirty="0" smtClean="0"/>
              <a:t>可能会被安全防护软件判定为危险程序</a:t>
            </a:r>
            <a:endParaRPr kumimoji="1" lang="en-US" altLang="zh-CN" dirty="0" smtClean="0"/>
          </a:p>
          <a:p>
            <a:endParaRPr kumimoji="1" lang="en-US" altLang="zh-CN" dirty="0" smtClean="0"/>
          </a:p>
          <a:p>
            <a:endParaRPr kumimoji="1" lang="en-US" altLang="zh-CN" dirty="0"/>
          </a:p>
          <a:p>
            <a:endParaRPr kumimoji="1" lang="zh-CN" altLang="en-US" dirty="0"/>
          </a:p>
        </p:txBody>
      </p:sp>
      <p:pic>
        <p:nvPicPr>
          <p:cNvPr id="5" name="图片 4"/>
          <p:cNvPicPr>
            <a:picLocks noChangeAspect="1"/>
          </p:cNvPicPr>
          <p:nvPr/>
        </p:nvPicPr>
        <p:blipFill>
          <a:blip r:embed="rId2"/>
          <a:stretch>
            <a:fillRect/>
          </a:stretch>
        </p:blipFill>
        <p:spPr>
          <a:xfrm>
            <a:off x="6635361" y="3238849"/>
            <a:ext cx="3633104" cy="3543948"/>
          </a:xfrm>
          <a:prstGeom prst="rect">
            <a:avLst/>
          </a:prstGeom>
        </p:spPr>
      </p:pic>
      <p:pic>
        <p:nvPicPr>
          <p:cNvPr id="6" name="图片 5"/>
          <p:cNvPicPr>
            <a:picLocks noChangeAspect="1"/>
          </p:cNvPicPr>
          <p:nvPr/>
        </p:nvPicPr>
        <p:blipFill>
          <a:blip r:embed="rId3"/>
          <a:stretch>
            <a:fillRect/>
          </a:stretch>
        </p:blipFill>
        <p:spPr>
          <a:xfrm>
            <a:off x="2501003" y="3509319"/>
            <a:ext cx="3401925" cy="3231327"/>
          </a:xfrm>
          <a:prstGeom prst="rect">
            <a:avLst/>
          </a:prstGeom>
        </p:spPr>
      </p:pic>
    </p:spTree>
    <p:extLst>
      <p:ext uri="{BB962C8B-B14F-4D97-AF65-F5344CB8AC3E}">
        <p14:creationId xmlns:p14="http://schemas.microsoft.com/office/powerpoint/2010/main" val="11898272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 </a:t>
            </a:r>
            <a:r>
              <a:rPr kumimoji="1" lang="en-US" altLang="zh-CN" dirty="0" err="1" smtClean="0"/>
              <a:t>smishing</a:t>
            </a:r>
            <a:r>
              <a:rPr kumimoji="1" lang="en-US" altLang="zh-CN" dirty="0" smtClean="0"/>
              <a:t> </a:t>
            </a:r>
            <a:r>
              <a:rPr kumimoji="1" lang="zh-CN" altLang="en-US" dirty="0" smtClean="0"/>
              <a:t>漏洞</a:t>
            </a:r>
            <a:endParaRPr kumimoji="1" lang="zh-CN" altLang="en-US" dirty="0"/>
          </a:p>
        </p:txBody>
      </p:sp>
      <p:sp>
        <p:nvSpPr>
          <p:cNvPr id="3" name="内容占位符 2"/>
          <p:cNvSpPr>
            <a:spLocks noGrp="1"/>
          </p:cNvSpPr>
          <p:nvPr>
            <p:ph idx="1"/>
          </p:nvPr>
        </p:nvSpPr>
        <p:spPr/>
        <p:txBody>
          <a:bodyPr>
            <a:normAutofit fontScale="77500" lnSpcReduction="20000"/>
          </a:bodyPr>
          <a:lstStyle/>
          <a:p>
            <a:r>
              <a:rPr kumimoji="1" lang="zh-CN" altLang="en-US" dirty="0" smtClean="0"/>
              <a:t>发现时间：</a:t>
            </a:r>
            <a:r>
              <a:rPr kumimoji="1" lang="en-US" altLang="zh-CN" dirty="0" smtClean="0"/>
              <a:t>2012</a:t>
            </a:r>
            <a:r>
              <a:rPr kumimoji="1" lang="zh-CN" altLang="en-US" dirty="0" smtClean="0"/>
              <a:t>年</a:t>
            </a:r>
            <a:r>
              <a:rPr kumimoji="1" lang="en-US" altLang="zh-CN" dirty="0" smtClean="0"/>
              <a:t>11</a:t>
            </a:r>
            <a:r>
              <a:rPr kumimoji="1" lang="zh-CN" altLang="en-US" dirty="0" smtClean="0"/>
              <a:t>月，由</a:t>
            </a:r>
            <a:r>
              <a:rPr kumimoji="1" lang="en-US" altLang="zh-CN" dirty="0" err="1" smtClean="0"/>
              <a:t>Xuxian</a:t>
            </a:r>
            <a:r>
              <a:rPr kumimoji="1" lang="en-US" altLang="zh-CN" dirty="0" smtClean="0"/>
              <a:t> Jiang</a:t>
            </a:r>
            <a:r>
              <a:rPr kumimoji="1" lang="zh-CN" altLang="en-US" dirty="0" smtClean="0"/>
              <a:t>（</a:t>
            </a:r>
            <a:r>
              <a:rPr kumimoji="1" lang="en-US" altLang="zh-CN" dirty="0" smtClean="0"/>
              <a:t>NCSU</a:t>
            </a:r>
            <a:r>
              <a:rPr kumimoji="1" lang="zh-CN" altLang="en-US" dirty="0" smtClean="0"/>
              <a:t>）发现</a:t>
            </a:r>
            <a:endParaRPr kumimoji="1" lang="en-US" altLang="zh-CN" dirty="0" smtClean="0"/>
          </a:p>
          <a:p>
            <a:r>
              <a:rPr kumimoji="1" lang="zh-CN" altLang="en-US" dirty="0" smtClean="0"/>
              <a:t>影响范围：</a:t>
            </a:r>
            <a:r>
              <a:rPr kumimoji="1" lang="en-US" altLang="zh-CN" dirty="0" smtClean="0"/>
              <a:t>Android4.2</a:t>
            </a:r>
            <a:r>
              <a:rPr kumimoji="1" lang="zh-CN" altLang="en-US" dirty="0" smtClean="0"/>
              <a:t>版本以下的</a:t>
            </a:r>
            <a:r>
              <a:rPr kumimoji="1" lang="en-US" altLang="zh-CN" dirty="0" smtClean="0"/>
              <a:t>Android</a:t>
            </a:r>
            <a:r>
              <a:rPr kumimoji="1" lang="zh-CN" altLang="en-US" dirty="0" smtClean="0"/>
              <a:t>系统</a:t>
            </a:r>
            <a:endParaRPr kumimoji="1" lang="en-US" altLang="zh-CN" dirty="0" smtClean="0"/>
          </a:p>
          <a:p>
            <a:r>
              <a:rPr kumimoji="1" lang="zh-CN" altLang="en-US" dirty="0" smtClean="0"/>
              <a:t>漏洞描述：允许不具有</a:t>
            </a:r>
            <a:r>
              <a:rPr kumimoji="1" lang="en-US" altLang="zh-CN" dirty="0" smtClean="0"/>
              <a:t>WRITE_SMS</a:t>
            </a:r>
            <a:r>
              <a:rPr kumimoji="1" lang="zh-CN" altLang="en-US" dirty="0" smtClean="0"/>
              <a:t>的程序进行短信伪造</a:t>
            </a:r>
            <a:endParaRPr kumimoji="1" lang="en-US" altLang="zh-CN" dirty="0" smtClean="0"/>
          </a:p>
          <a:p>
            <a:pPr marL="68580" indent="0">
              <a:buNone/>
            </a:pPr>
            <a:endParaRPr kumimoji="1" lang="en-US" altLang="zh-CN" dirty="0" smtClean="0"/>
          </a:p>
          <a:p>
            <a:pPr marL="68580" indent="0">
              <a:buNone/>
            </a:pPr>
            <a:endParaRPr kumimoji="1" lang="en-US" altLang="zh-CN" dirty="0"/>
          </a:p>
          <a:p>
            <a:pPr marL="68580" indent="0">
              <a:buNone/>
            </a:pPr>
            <a:endParaRPr kumimoji="1" lang="en-US" altLang="zh-CN" dirty="0" smtClean="0"/>
          </a:p>
          <a:p>
            <a:pPr marL="68580" indent="0">
              <a:buNone/>
            </a:pPr>
            <a:endParaRPr kumimoji="1" lang="en-US" altLang="zh-CN" dirty="0"/>
          </a:p>
          <a:p>
            <a:pPr marL="68580" indent="0">
              <a:buNone/>
            </a:pPr>
            <a:endParaRPr kumimoji="1" lang="en-US" altLang="zh-CN" dirty="0" smtClean="0"/>
          </a:p>
          <a:p>
            <a:pPr marL="68580" indent="0">
              <a:buNone/>
            </a:pPr>
            <a:r>
              <a:rPr kumimoji="1" lang="en-US" altLang="zh-CN" dirty="0" smtClean="0"/>
              <a:t>http</a:t>
            </a:r>
            <a:r>
              <a:rPr kumimoji="1" lang="en-US" altLang="zh-CN" dirty="0"/>
              <a:t>://</a:t>
            </a:r>
            <a:r>
              <a:rPr kumimoji="1" lang="en-US" altLang="zh-CN" dirty="0" err="1"/>
              <a:t>www.csc.ncsu.edu</a:t>
            </a:r>
            <a:r>
              <a:rPr kumimoji="1" lang="en-US" altLang="zh-CN" dirty="0"/>
              <a:t>/faculty/</a:t>
            </a:r>
            <a:r>
              <a:rPr kumimoji="1" lang="en-US" altLang="zh-CN" dirty="0" err="1"/>
              <a:t>jiang</a:t>
            </a:r>
            <a:r>
              <a:rPr kumimoji="1" lang="en-US" altLang="zh-CN" dirty="0"/>
              <a:t>/</a:t>
            </a:r>
            <a:r>
              <a:rPr kumimoji="1" lang="en-US" altLang="zh-CN" dirty="0" err="1"/>
              <a:t>smishing.html</a:t>
            </a:r>
            <a:endParaRPr kumimoji="1" lang="en-US" altLang="zh-CN" dirty="0" smtClean="0"/>
          </a:p>
          <a:p>
            <a:endParaRPr kumimoji="1" lang="zh-CN" altLang="en-US" dirty="0"/>
          </a:p>
        </p:txBody>
      </p:sp>
    </p:spTree>
    <p:extLst>
      <p:ext uri="{BB962C8B-B14F-4D97-AF65-F5344CB8AC3E}">
        <p14:creationId xmlns:p14="http://schemas.microsoft.com/office/powerpoint/2010/main" val="2010654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漏洞原理</a:t>
            </a:r>
            <a:endParaRPr kumimoji="1" lang="zh-CN" altLang="en-US" dirty="0"/>
          </a:p>
        </p:txBody>
      </p:sp>
      <p:sp>
        <p:nvSpPr>
          <p:cNvPr id="3" name="内容占位符 2"/>
          <p:cNvSpPr>
            <a:spLocks noGrp="1"/>
          </p:cNvSpPr>
          <p:nvPr>
            <p:ph idx="1"/>
          </p:nvPr>
        </p:nvSpPr>
        <p:spPr/>
        <p:txBody>
          <a:bodyPr/>
          <a:lstStyle/>
          <a:p>
            <a:r>
              <a:rPr lang="zh-CN" altLang="en-US" dirty="0" smtClean="0"/>
              <a:t>出现该漏</a:t>
            </a:r>
            <a:r>
              <a:rPr lang="zh-CN" altLang="en-US" dirty="0"/>
              <a:t>洞的原因是</a:t>
            </a:r>
            <a:r>
              <a:rPr lang="en-US" altLang="zh-CN" dirty="0"/>
              <a:t>Android</a:t>
            </a:r>
            <a:r>
              <a:rPr lang="zh-CN" altLang="en-US" dirty="0"/>
              <a:t>系统的</a:t>
            </a:r>
            <a:r>
              <a:rPr lang="en-US" altLang="zh-CN" dirty="0" err="1">
                <a:solidFill>
                  <a:srgbClr val="FF0000"/>
                </a:solidFill>
              </a:rPr>
              <a:t>com.android.mms.transaction.SmsReceiverService</a:t>
            </a:r>
            <a:r>
              <a:rPr lang="zh-CN" altLang="en-US" dirty="0"/>
              <a:t>系统服务未判断启动服务的调用者，攻击者可以通过该应用发送伪装短信到用户收件箱</a:t>
            </a:r>
            <a:r>
              <a:rPr lang="zh-CN" altLang="en-US" dirty="0" smtClean="0"/>
              <a:t>。</a:t>
            </a:r>
            <a:endParaRPr kumimoji="1" lang="zh-CN" altLang="en-US" dirty="0"/>
          </a:p>
        </p:txBody>
      </p:sp>
    </p:spTree>
    <p:extLst>
      <p:ext uri="{BB962C8B-B14F-4D97-AF65-F5344CB8AC3E}">
        <p14:creationId xmlns:p14="http://schemas.microsoft.com/office/powerpoint/2010/main" val="288988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漏洞分析</a:t>
            </a:r>
            <a:endParaRPr kumimoji="1" lang="zh-CN" altLang="en-US" dirty="0"/>
          </a:p>
        </p:txBody>
      </p:sp>
      <p:sp>
        <p:nvSpPr>
          <p:cNvPr id="3" name="内容占位符 2"/>
          <p:cNvSpPr>
            <a:spLocks noGrp="1"/>
          </p:cNvSpPr>
          <p:nvPr>
            <p:ph idx="1"/>
          </p:nvPr>
        </p:nvSpPr>
        <p:spPr>
          <a:xfrm>
            <a:off x="2209800" y="1600202"/>
            <a:ext cx="7772400" cy="575669"/>
          </a:xfrm>
        </p:spPr>
        <p:txBody>
          <a:bodyPr>
            <a:normAutofit lnSpcReduction="10000"/>
          </a:bodyPr>
          <a:lstStyle/>
          <a:p>
            <a:r>
              <a:rPr kumimoji="1" lang="en-US" altLang="zh-CN" dirty="0" smtClean="0"/>
              <a:t>POC</a:t>
            </a:r>
            <a:r>
              <a:rPr kumimoji="1" lang="zh-CN" altLang="en-US" dirty="0" smtClean="0"/>
              <a:t>代码：</a:t>
            </a:r>
            <a:endParaRPr kumimoji="1" lang="en-US" altLang="zh-CN" dirty="0" smtClean="0"/>
          </a:p>
          <a:p>
            <a:pPr marL="68580" indent="0">
              <a:buNone/>
            </a:pPr>
            <a:endParaRPr kumimoji="1" lang="zh-CN" altLang="en-US" dirty="0"/>
          </a:p>
        </p:txBody>
      </p:sp>
      <p:pic>
        <p:nvPicPr>
          <p:cNvPr id="6" name="图片 5"/>
          <p:cNvPicPr>
            <a:picLocks noChangeAspect="1"/>
          </p:cNvPicPr>
          <p:nvPr/>
        </p:nvPicPr>
        <p:blipFill>
          <a:blip r:embed="rId2"/>
          <a:stretch>
            <a:fillRect/>
          </a:stretch>
        </p:blipFill>
        <p:spPr>
          <a:xfrm>
            <a:off x="2209800" y="2175870"/>
            <a:ext cx="7150100" cy="2324100"/>
          </a:xfrm>
          <a:prstGeom prst="rect">
            <a:avLst/>
          </a:prstGeom>
        </p:spPr>
      </p:pic>
    </p:spTree>
    <p:extLst>
      <p:ext uri="{BB962C8B-B14F-4D97-AF65-F5344CB8AC3E}">
        <p14:creationId xmlns:p14="http://schemas.microsoft.com/office/powerpoint/2010/main" val="24449637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漏洞分析</a:t>
            </a:r>
            <a:endParaRPr kumimoji="1" lang="zh-CN" altLang="en-US" dirty="0"/>
          </a:p>
        </p:txBody>
      </p:sp>
      <p:sp>
        <p:nvSpPr>
          <p:cNvPr id="3" name="内容占位符 2"/>
          <p:cNvSpPr>
            <a:spLocks noGrp="1"/>
          </p:cNvSpPr>
          <p:nvPr>
            <p:ph idx="1"/>
          </p:nvPr>
        </p:nvSpPr>
        <p:spPr>
          <a:xfrm>
            <a:off x="2209800" y="1600202"/>
            <a:ext cx="7772400" cy="677131"/>
          </a:xfrm>
        </p:spPr>
        <p:txBody>
          <a:bodyPr>
            <a:normAutofit fontScale="85000" lnSpcReduction="10000"/>
          </a:bodyPr>
          <a:lstStyle/>
          <a:p>
            <a:r>
              <a:rPr kumimoji="1" lang="en-US" altLang="zh-CN" dirty="0" smtClean="0"/>
              <a:t> </a:t>
            </a:r>
            <a:r>
              <a:rPr kumimoji="1" lang="en-US" altLang="zh-CN" dirty="0" err="1" smtClean="0"/>
              <a:t>com.android.mms</a:t>
            </a:r>
            <a:r>
              <a:rPr kumimoji="1" lang="zh-CN" altLang="en-US" dirty="0" smtClean="0"/>
              <a:t>的</a:t>
            </a:r>
            <a:r>
              <a:rPr kumimoji="1" lang="en-US" altLang="zh-CN" dirty="0" err="1" smtClean="0"/>
              <a:t>AndroidManifest.xml</a:t>
            </a:r>
            <a:endParaRPr kumimoji="1" lang="en-US" altLang="zh-CN" dirty="0" smtClean="0"/>
          </a:p>
          <a:p>
            <a:endParaRPr kumimoji="1" lang="zh-CN" altLang="en-US" dirty="0"/>
          </a:p>
        </p:txBody>
      </p:sp>
      <p:pic>
        <p:nvPicPr>
          <p:cNvPr id="8" name="图片 7"/>
          <p:cNvPicPr>
            <a:picLocks noChangeAspect="1"/>
          </p:cNvPicPr>
          <p:nvPr/>
        </p:nvPicPr>
        <p:blipFill rotWithShape="1">
          <a:blip r:embed="rId2"/>
          <a:srcRect b="33223"/>
          <a:stretch/>
        </p:blipFill>
        <p:spPr>
          <a:xfrm>
            <a:off x="2095500" y="2032000"/>
            <a:ext cx="7988300" cy="1865742"/>
          </a:xfrm>
          <a:prstGeom prst="rect">
            <a:avLst/>
          </a:prstGeom>
        </p:spPr>
      </p:pic>
      <p:sp>
        <p:nvSpPr>
          <p:cNvPr id="9" name="矩形 8"/>
          <p:cNvSpPr/>
          <p:nvPr/>
        </p:nvSpPr>
        <p:spPr>
          <a:xfrm>
            <a:off x="2095500" y="4176083"/>
            <a:ext cx="7886700" cy="1200329"/>
          </a:xfrm>
          <a:prstGeom prst="rect">
            <a:avLst/>
          </a:prstGeom>
        </p:spPr>
        <p:txBody>
          <a:bodyPr wrap="square">
            <a:spAutoFit/>
          </a:bodyPr>
          <a:lstStyle/>
          <a:p>
            <a:r>
              <a:rPr lang="en-US" altLang="zh-TW" dirty="0" err="1"/>
              <a:t>SmsReceiverService</a:t>
            </a:r>
            <a:r>
              <a:rPr lang="zh-TW" altLang="en-US" dirty="0"/>
              <a:t>被</a:t>
            </a:r>
            <a:r>
              <a:rPr lang="zh-CN" altLang="en-US" dirty="0"/>
              <a:t>导出的时候</a:t>
            </a:r>
            <a:r>
              <a:rPr lang="zh-TW" altLang="en-US" dirty="0"/>
              <a:t>没有使用</a:t>
            </a:r>
            <a:r>
              <a:rPr lang="en-US" altLang="zh-TW" dirty="0"/>
              <a:t>permission</a:t>
            </a:r>
            <a:r>
              <a:rPr lang="zh-TW" altLang="en-US" dirty="0"/>
              <a:t>声明（</a:t>
            </a:r>
            <a:r>
              <a:rPr lang="en-US" altLang="zh-TW" dirty="0"/>
              <a:t>signature</a:t>
            </a:r>
            <a:r>
              <a:rPr lang="zh-TW" altLang="en-US" dirty="0"/>
              <a:t>或</a:t>
            </a:r>
            <a:r>
              <a:rPr lang="en-US" altLang="zh-TW" dirty="0" err="1"/>
              <a:t>signatureOrSystem</a:t>
            </a:r>
            <a:r>
              <a:rPr lang="zh-TW" altLang="en-US" dirty="0"/>
              <a:t>或</a:t>
            </a:r>
            <a:r>
              <a:rPr lang="en-US" altLang="zh-TW" dirty="0"/>
              <a:t>Dangerous</a:t>
            </a:r>
            <a:r>
              <a:rPr lang="zh-CN" altLang="en-US" dirty="0"/>
              <a:t>）</a:t>
            </a:r>
            <a:r>
              <a:rPr lang="zh-TW" altLang="en-US" dirty="0"/>
              <a:t>，在代码中也没有显式调用</a:t>
            </a:r>
            <a:r>
              <a:rPr lang="en-US" altLang="zh-TW" dirty="0" err="1"/>
              <a:t>checkPermission</a:t>
            </a:r>
            <a:r>
              <a:rPr lang="zh-TW" altLang="en-US" dirty="0"/>
              <a:t>，这违反了</a:t>
            </a:r>
            <a:r>
              <a:rPr lang="en-US" altLang="zh-TW" dirty="0"/>
              <a:t>android</a:t>
            </a:r>
            <a:r>
              <a:rPr lang="zh-TW" altLang="en-US" dirty="0"/>
              <a:t>开发规范，</a:t>
            </a:r>
            <a:r>
              <a:rPr lang="zh-CN" altLang="en-US" dirty="0"/>
              <a:t>使得组件暴露导致权限绕过（</a:t>
            </a:r>
            <a:r>
              <a:rPr lang="en-US" altLang="zh-CN" dirty="0"/>
              <a:t>permission </a:t>
            </a:r>
            <a:r>
              <a:rPr lang="en-US" altLang="zh-CN" dirty="0" err="1"/>
              <a:t>redelegation</a:t>
            </a:r>
            <a:r>
              <a:rPr lang="zh-CN" altLang="en-US" dirty="0"/>
              <a:t>）</a:t>
            </a:r>
          </a:p>
        </p:txBody>
      </p:sp>
    </p:spTree>
    <p:extLst>
      <p:ext uri="{BB962C8B-B14F-4D97-AF65-F5344CB8AC3E}">
        <p14:creationId xmlns:p14="http://schemas.microsoft.com/office/powerpoint/2010/main" val="37104148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Permission </a:t>
            </a:r>
            <a:r>
              <a:rPr kumimoji="1" lang="en-US" altLang="zh-CN" dirty="0" err="1" smtClean="0"/>
              <a:t>redelegation</a:t>
            </a:r>
            <a:endParaRPr kumimoji="1" lang="zh-CN" altLang="en-US" dirty="0"/>
          </a:p>
        </p:txBody>
      </p:sp>
      <p:sp>
        <p:nvSpPr>
          <p:cNvPr id="3" name="内容占位符 2"/>
          <p:cNvSpPr>
            <a:spLocks noGrp="1"/>
          </p:cNvSpPr>
          <p:nvPr>
            <p:ph idx="1"/>
          </p:nvPr>
        </p:nvSpPr>
        <p:spPr>
          <a:xfrm>
            <a:off x="2209800" y="4127665"/>
            <a:ext cx="7772400" cy="1534796"/>
          </a:xfrm>
        </p:spPr>
        <p:txBody>
          <a:bodyPr>
            <a:normAutofit fontScale="62500" lnSpcReduction="20000"/>
          </a:bodyPr>
          <a:lstStyle/>
          <a:p>
            <a:pPr marL="68580" indent="0">
              <a:buNone/>
            </a:pPr>
            <a:r>
              <a:rPr kumimoji="1" lang="zh-CN" altLang="en-US" dirty="0" smtClean="0"/>
              <a:t>很多第三方软件也存在大量</a:t>
            </a:r>
            <a:r>
              <a:rPr lang="en-US" altLang="zh-CN" dirty="0"/>
              <a:t>permission </a:t>
            </a:r>
            <a:r>
              <a:rPr lang="en-US" altLang="zh-CN" dirty="0" err="1" smtClean="0"/>
              <a:t>redelegation</a:t>
            </a:r>
            <a:r>
              <a:rPr lang="zh-CN" altLang="en-US" dirty="0" smtClean="0"/>
              <a:t>漏洞，例如：</a:t>
            </a:r>
            <a:endParaRPr lang="en-US" altLang="zh-CN" dirty="0" smtClean="0"/>
          </a:p>
          <a:p>
            <a:pPr marL="68580" indent="0">
              <a:buNone/>
            </a:pPr>
            <a:r>
              <a:rPr kumimoji="1" lang="zh-CN" altLang="en-US" dirty="0" smtClean="0"/>
              <a:t>小米</a:t>
            </a:r>
            <a:r>
              <a:rPr kumimoji="1" lang="en-US" altLang="zh-CN" dirty="0" smtClean="0"/>
              <a:t>MIUI</a:t>
            </a:r>
            <a:r>
              <a:rPr kumimoji="1" lang="zh-CN" altLang="en-US" dirty="0" smtClean="0"/>
              <a:t>错误报告程序（</a:t>
            </a:r>
            <a:r>
              <a:rPr kumimoji="1" lang="en-US" altLang="zh-CN" dirty="0" smtClean="0"/>
              <a:t> </a:t>
            </a:r>
            <a:r>
              <a:rPr kumimoji="1" lang="en-US" altLang="zh-CN" dirty="0" err="1" smtClean="0"/>
              <a:t>bugreport</a:t>
            </a:r>
            <a:r>
              <a:rPr kumimoji="1" lang="zh-CN" altLang="en-US" dirty="0" smtClean="0"/>
              <a:t>）：可以被任意程序调用</a:t>
            </a:r>
            <a:r>
              <a:rPr lang="zh-TW" altLang="en-US" dirty="0"/>
              <a:t>，</a:t>
            </a:r>
            <a:r>
              <a:rPr lang="zh-TW" altLang="en-US" dirty="0" smtClean="0"/>
              <a:t>并将结果</a:t>
            </a:r>
            <a:r>
              <a:rPr lang="zh-TW" altLang="en-US" dirty="0"/>
              <a:t>保存至</a:t>
            </a:r>
            <a:r>
              <a:rPr lang="en-US" altLang="zh-TW" dirty="0"/>
              <a:t>/</a:t>
            </a:r>
            <a:r>
              <a:rPr lang="en-US" altLang="zh-TW" dirty="0" err="1"/>
              <a:t>sdcard</a:t>
            </a:r>
            <a:r>
              <a:rPr lang="en-US" altLang="zh-TW" dirty="0"/>
              <a:t>/MIUI/</a:t>
            </a:r>
            <a:r>
              <a:rPr lang="en-US" altLang="zh-TW" dirty="0" err="1"/>
              <a:t>debug_log</a:t>
            </a:r>
            <a:r>
              <a:rPr lang="en-US" altLang="zh-TW" dirty="0"/>
              <a:t>/</a:t>
            </a:r>
            <a:r>
              <a:rPr lang="en-US" altLang="zh-TW" dirty="0" err="1"/>
              <a:t>bugreport</a:t>
            </a:r>
            <a:r>
              <a:rPr lang="en-US" altLang="zh-TW" dirty="0"/>
              <a:t>--.log</a:t>
            </a:r>
            <a:r>
              <a:rPr lang="zh-TW" altLang="en-US" dirty="0"/>
              <a:t>文件中</a:t>
            </a:r>
            <a:r>
              <a:rPr lang="zh-TW" altLang="en-US" dirty="0" smtClean="0"/>
              <a:t>，</a:t>
            </a:r>
            <a:r>
              <a:rPr lang="zh-CN" altLang="en-US" dirty="0" smtClean="0"/>
              <a:t>该</a:t>
            </a:r>
            <a:r>
              <a:rPr lang="en-US" altLang="zh-CN" dirty="0" smtClean="0"/>
              <a:t>log</a:t>
            </a:r>
            <a:r>
              <a:rPr lang="zh-CN" altLang="en-US" dirty="0" smtClean="0"/>
              <a:t>文件</a:t>
            </a:r>
            <a:r>
              <a:rPr lang="zh-TW" altLang="en-US" dirty="0" smtClean="0"/>
              <a:t>可以被任意第三方应用软件</a:t>
            </a:r>
            <a:r>
              <a:rPr lang="zh-CN" altLang="en-US" dirty="0" smtClean="0"/>
              <a:t>读取</a:t>
            </a:r>
            <a:endParaRPr kumimoji="1" lang="en-US" altLang="zh-CN" dirty="0" smtClean="0"/>
          </a:p>
          <a:p>
            <a:pPr marL="68580" indent="0">
              <a:buNone/>
            </a:pPr>
            <a:endParaRPr kumimoji="1" lang="en-US" altLang="zh-CN" dirty="0" smtClean="0"/>
          </a:p>
          <a:p>
            <a:pPr marL="68580" indent="0">
              <a:buNone/>
            </a:pPr>
            <a:endParaRPr kumimoji="1" lang="zh-CN" altLang="en-US" dirty="0"/>
          </a:p>
        </p:txBody>
      </p:sp>
      <p:pic>
        <p:nvPicPr>
          <p:cNvPr id="5" name="图片 4"/>
          <p:cNvPicPr>
            <a:picLocks noChangeAspect="1"/>
          </p:cNvPicPr>
          <p:nvPr/>
        </p:nvPicPr>
        <p:blipFill>
          <a:blip r:embed="rId2"/>
          <a:stretch>
            <a:fillRect/>
          </a:stretch>
        </p:blipFill>
        <p:spPr>
          <a:xfrm>
            <a:off x="3280614" y="1417638"/>
            <a:ext cx="3874110" cy="2413632"/>
          </a:xfrm>
          <a:prstGeom prst="rect">
            <a:avLst/>
          </a:prstGeom>
        </p:spPr>
      </p:pic>
    </p:spTree>
    <p:extLst>
      <p:ext uri="{BB962C8B-B14F-4D97-AF65-F5344CB8AC3E}">
        <p14:creationId xmlns:p14="http://schemas.microsoft.com/office/powerpoint/2010/main" val="6193143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dirty="0"/>
              <a:t>3</a:t>
            </a:r>
            <a:r>
              <a:rPr lang="zh-CN" altLang="en-US" sz="5400" dirty="0"/>
              <a:t>、</a:t>
            </a:r>
            <a:r>
              <a:rPr lang="en-US" altLang="zh-CN" sz="5400" dirty="0"/>
              <a:t>Android</a:t>
            </a:r>
            <a:r>
              <a:rPr lang="zh-CN" altLang="en-US" sz="5400" dirty="0"/>
              <a:t>漏洞</a:t>
            </a:r>
            <a:endParaRPr lang="en-US" altLang="zh-CN" sz="5400" dirty="0"/>
          </a:p>
        </p:txBody>
      </p:sp>
      <p:sp>
        <p:nvSpPr>
          <p:cNvPr id="3" name="内容占位符 2"/>
          <p:cNvSpPr>
            <a:spLocks noGrp="1"/>
          </p:cNvSpPr>
          <p:nvPr>
            <p:ph idx="1"/>
          </p:nvPr>
        </p:nvSpPr>
        <p:spPr>
          <a:xfrm>
            <a:off x="1443681" y="1691218"/>
            <a:ext cx="7772400" cy="3733800"/>
          </a:xfrm>
        </p:spPr>
        <p:txBody>
          <a:bodyPr>
            <a:noAutofit/>
          </a:bodyPr>
          <a:lstStyle/>
          <a:p>
            <a:pPr marL="0" indent="0">
              <a:buNone/>
            </a:pPr>
            <a:r>
              <a:rPr kumimoji="1" lang="en-US" altLang="zh-CN" sz="2000" dirty="0" smtClean="0"/>
              <a:t>3.1 </a:t>
            </a:r>
            <a:r>
              <a:rPr kumimoji="1" lang="zh-CN" altLang="en-US" sz="2000" dirty="0" smtClean="0"/>
              <a:t>短信伪造漏洞</a:t>
            </a:r>
            <a:endParaRPr kumimoji="1" lang="en-US" altLang="zh-CN" sz="2000" dirty="0" smtClean="0"/>
          </a:p>
          <a:p>
            <a:pPr marL="68580" indent="0">
              <a:buNone/>
            </a:pPr>
            <a:r>
              <a:rPr kumimoji="1" lang="en-US" altLang="zh-CN" sz="2000" dirty="0"/>
              <a:t> </a:t>
            </a:r>
            <a:r>
              <a:rPr kumimoji="1" lang="en-US" altLang="zh-CN" sz="2000" dirty="0" smtClean="0"/>
              <a:t>   SMS Phishing, </a:t>
            </a:r>
            <a:r>
              <a:rPr kumimoji="1" lang="en-US" altLang="zh-CN" sz="2000" dirty="0" err="1" smtClean="0"/>
              <a:t>Smishing</a:t>
            </a:r>
            <a:endParaRPr kumimoji="1" lang="en-US" altLang="zh-CN" sz="2000" dirty="0" smtClean="0"/>
          </a:p>
          <a:p>
            <a:pPr marL="0" indent="0">
              <a:buNone/>
            </a:pPr>
            <a:r>
              <a:rPr kumimoji="1" lang="en-US" altLang="zh-CN" sz="2000" dirty="0" smtClean="0"/>
              <a:t>3.2 </a:t>
            </a:r>
            <a:r>
              <a:rPr kumimoji="1" lang="zh-CN" altLang="en-US" sz="2000" dirty="0" smtClean="0"/>
              <a:t>通知滥用漏洞</a:t>
            </a:r>
            <a:endParaRPr kumimoji="1" lang="en-US" altLang="zh-CN" sz="2000" dirty="0" smtClean="0"/>
          </a:p>
          <a:p>
            <a:pPr marL="68580" indent="0">
              <a:buNone/>
            </a:pPr>
            <a:r>
              <a:rPr kumimoji="1" lang="en-US" altLang="zh-CN" sz="2000" dirty="0" smtClean="0"/>
              <a:t>    Notification Abuse</a:t>
            </a:r>
          </a:p>
          <a:p>
            <a:pPr marL="0" indent="0">
              <a:buNone/>
            </a:pPr>
            <a:r>
              <a:rPr kumimoji="1" lang="en-US" altLang="zh-CN" sz="2000" dirty="0" smtClean="0"/>
              <a:t>3.3 </a:t>
            </a:r>
            <a:r>
              <a:rPr kumimoji="1" lang="zh-CN" altLang="en-US" sz="2000" dirty="0" smtClean="0"/>
              <a:t>输入法监听</a:t>
            </a:r>
            <a:endParaRPr kumimoji="1" lang="en-US" altLang="zh-CN" sz="2000" dirty="0" smtClean="0"/>
          </a:p>
          <a:p>
            <a:pPr marL="68580" indent="0">
              <a:buNone/>
            </a:pPr>
            <a:r>
              <a:rPr kumimoji="1" lang="en-US" altLang="zh-CN" sz="2000" dirty="0"/>
              <a:t> </a:t>
            </a:r>
            <a:r>
              <a:rPr kumimoji="1" lang="en-US" altLang="zh-CN" sz="2000" dirty="0" smtClean="0"/>
              <a:t>   Input Hack</a:t>
            </a:r>
          </a:p>
          <a:p>
            <a:pPr marL="0" indent="0">
              <a:buNone/>
            </a:pPr>
            <a:r>
              <a:rPr kumimoji="1" lang="en-US" altLang="zh-CN" sz="2000" dirty="0" smtClean="0"/>
              <a:t>3.4 </a:t>
            </a:r>
            <a:r>
              <a:rPr kumimoji="1" lang="zh-CN" altLang="en-US" sz="2000" dirty="0" smtClean="0"/>
              <a:t>重打包</a:t>
            </a:r>
            <a:endParaRPr kumimoji="1" lang="en-US" altLang="zh-CN" sz="2000" dirty="0" smtClean="0"/>
          </a:p>
          <a:p>
            <a:pPr marL="68580" indent="0">
              <a:buNone/>
            </a:pPr>
            <a:r>
              <a:rPr kumimoji="1" lang="en-US" altLang="zh-CN" sz="2000" dirty="0"/>
              <a:t>    Repackage</a:t>
            </a:r>
          </a:p>
          <a:p>
            <a:pPr marL="0" indent="0">
              <a:buNone/>
            </a:pPr>
            <a:r>
              <a:rPr kumimoji="1" lang="en-US" altLang="zh-CN" sz="2000" dirty="0" smtClean="0"/>
              <a:t>3.5 </a:t>
            </a:r>
            <a:r>
              <a:rPr kumimoji="1" lang="zh-CN" altLang="en-US" sz="2000" dirty="0" smtClean="0"/>
              <a:t>第三方软件漏洞</a:t>
            </a:r>
            <a:endParaRPr kumimoji="1" lang="en-US" altLang="zh-CN" sz="2000" dirty="0" smtClean="0"/>
          </a:p>
        </p:txBody>
      </p:sp>
    </p:spTree>
    <p:extLst>
      <p:ext uri="{BB962C8B-B14F-4D97-AF65-F5344CB8AC3E}">
        <p14:creationId xmlns:p14="http://schemas.microsoft.com/office/powerpoint/2010/main" val="2215871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通知</a:t>
            </a:r>
            <a:r>
              <a:rPr kumimoji="1" lang="en-US" altLang="zh-CN" dirty="0" smtClean="0"/>
              <a:t>  vs  iOS</a:t>
            </a:r>
            <a:r>
              <a:rPr kumimoji="1" lang="zh-CN" altLang="en-US" dirty="0" smtClean="0"/>
              <a:t>通知</a:t>
            </a:r>
            <a:endParaRPr kumimoji="1" lang="zh-CN" altLang="en-US" dirty="0"/>
          </a:p>
        </p:txBody>
      </p:sp>
      <p:pic>
        <p:nvPicPr>
          <p:cNvPr id="11" name="图片 10"/>
          <p:cNvPicPr>
            <a:picLocks noChangeAspect="1"/>
          </p:cNvPicPr>
          <p:nvPr/>
        </p:nvPicPr>
        <p:blipFill>
          <a:blip r:embed="rId2"/>
          <a:stretch>
            <a:fillRect/>
          </a:stretch>
        </p:blipFill>
        <p:spPr>
          <a:xfrm>
            <a:off x="2209800" y="1417638"/>
            <a:ext cx="3060700" cy="5092700"/>
          </a:xfrm>
          <a:prstGeom prst="rect">
            <a:avLst/>
          </a:prstGeom>
        </p:spPr>
      </p:pic>
      <p:pic>
        <p:nvPicPr>
          <p:cNvPr id="13" name="图片 12"/>
          <p:cNvPicPr>
            <a:picLocks noChangeAspect="1"/>
          </p:cNvPicPr>
          <p:nvPr/>
        </p:nvPicPr>
        <p:blipFill>
          <a:blip r:embed="rId3"/>
          <a:stretch>
            <a:fillRect/>
          </a:stretch>
        </p:blipFill>
        <p:spPr>
          <a:xfrm>
            <a:off x="6096374" y="1417638"/>
            <a:ext cx="3404564" cy="5092700"/>
          </a:xfrm>
          <a:prstGeom prst="rect">
            <a:avLst/>
          </a:prstGeom>
        </p:spPr>
      </p:pic>
    </p:spTree>
    <p:extLst>
      <p:ext uri="{BB962C8B-B14F-4D97-AF65-F5344CB8AC3E}">
        <p14:creationId xmlns:p14="http://schemas.microsoft.com/office/powerpoint/2010/main" val="4233940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通知</a:t>
            </a:r>
            <a:endParaRPr kumimoji="1" lang="zh-CN" altLang="en-US" dirty="0"/>
          </a:p>
        </p:txBody>
      </p:sp>
      <p:pic>
        <p:nvPicPr>
          <p:cNvPr id="8" name="图片 7"/>
          <p:cNvPicPr>
            <a:picLocks noChangeAspect="1"/>
          </p:cNvPicPr>
          <p:nvPr/>
        </p:nvPicPr>
        <p:blipFill>
          <a:blip r:embed="rId2"/>
          <a:stretch>
            <a:fillRect/>
          </a:stretch>
        </p:blipFill>
        <p:spPr>
          <a:xfrm>
            <a:off x="2209800" y="1553417"/>
            <a:ext cx="5562600" cy="1993900"/>
          </a:xfrm>
          <a:prstGeom prst="rect">
            <a:avLst/>
          </a:prstGeom>
        </p:spPr>
      </p:pic>
      <p:sp>
        <p:nvSpPr>
          <p:cNvPr id="10" name="文本框 9"/>
          <p:cNvSpPr txBox="1"/>
          <p:nvPr/>
        </p:nvSpPr>
        <p:spPr>
          <a:xfrm>
            <a:off x="2209800" y="3771339"/>
            <a:ext cx="2925801" cy="2308324"/>
          </a:xfrm>
          <a:prstGeom prst="rect">
            <a:avLst/>
          </a:prstGeom>
          <a:noFill/>
        </p:spPr>
        <p:txBody>
          <a:bodyPr wrap="none" rtlCol="0">
            <a:spAutoFit/>
          </a:bodyPr>
          <a:lstStyle/>
          <a:p>
            <a:pPr marL="342900" indent="-342900">
              <a:buAutoNum type="arabicPeriod"/>
            </a:pPr>
            <a:r>
              <a:rPr kumimoji="1" lang="zh-CN" altLang="en-US" sz="2400" dirty="0"/>
              <a:t>通知标题（</a:t>
            </a:r>
            <a:r>
              <a:rPr kumimoji="1" lang="en-US" altLang="zh-CN" sz="2400" dirty="0"/>
              <a:t>Title</a:t>
            </a:r>
            <a:r>
              <a:rPr kumimoji="1" lang="zh-CN" altLang="en-US" sz="2400" dirty="0"/>
              <a:t>）</a:t>
            </a:r>
            <a:endParaRPr kumimoji="1" lang="en-US" altLang="zh-CN" sz="2400" dirty="0"/>
          </a:p>
          <a:p>
            <a:pPr marL="342900" indent="-342900">
              <a:buAutoNum type="arabicPeriod"/>
            </a:pPr>
            <a:r>
              <a:rPr kumimoji="1" lang="zh-CN" altLang="en-US" sz="2400" dirty="0"/>
              <a:t>大图标</a:t>
            </a:r>
            <a:endParaRPr kumimoji="1" lang="en-US" altLang="zh-CN" sz="2400" dirty="0"/>
          </a:p>
          <a:p>
            <a:pPr marL="342900" indent="-342900">
              <a:buAutoNum type="arabicPeriod"/>
            </a:pPr>
            <a:r>
              <a:rPr kumimoji="1" lang="zh-CN" altLang="en-US" sz="2400" dirty="0"/>
              <a:t>通知内容（</a:t>
            </a:r>
            <a:r>
              <a:rPr kumimoji="1" lang="en-US" altLang="zh-CN" sz="2400" dirty="0"/>
              <a:t>Text</a:t>
            </a:r>
            <a:r>
              <a:rPr kumimoji="1" lang="zh-CN" altLang="en-US" sz="2400" dirty="0"/>
              <a:t>）</a:t>
            </a:r>
            <a:endParaRPr kumimoji="1" lang="en-US" altLang="zh-CN" sz="2400" dirty="0"/>
          </a:p>
          <a:p>
            <a:pPr marL="342900" indent="-342900">
              <a:buAutoNum type="arabicPeriod"/>
            </a:pPr>
            <a:r>
              <a:rPr kumimoji="1" lang="zh-CN" altLang="en-US" sz="2400" dirty="0"/>
              <a:t>其他信息（</a:t>
            </a:r>
            <a:r>
              <a:rPr kumimoji="1" lang="en-US" altLang="zh-CN" sz="2400" dirty="0"/>
              <a:t>Info</a:t>
            </a:r>
            <a:r>
              <a:rPr kumimoji="1" lang="zh-CN" altLang="en-US" sz="2400" dirty="0"/>
              <a:t>）</a:t>
            </a:r>
            <a:endParaRPr kumimoji="1" lang="en-US" altLang="zh-CN" sz="2400" dirty="0"/>
          </a:p>
          <a:p>
            <a:pPr marL="342900" indent="-342900">
              <a:buAutoNum type="arabicPeriod"/>
            </a:pPr>
            <a:r>
              <a:rPr kumimoji="1" lang="zh-CN" altLang="en-US" sz="2400" dirty="0"/>
              <a:t>小图标</a:t>
            </a:r>
            <a:endParaRPr kumimoji="1" lang="en-US" altLang="zh-CN" sz="2400" dirty="0"/>
          </a:p>
          <a:p>
            <a:pPr marL="342900" indent="-342900">
              <a:buAutoNum type="arabicPeriod"/>
            </a:pPr>
            <a:r>
              <a:rPr kumimoji="1" lang="zh-CN" altLang="en-US" sz="2400" dirty="0"/>
              <a:t>通知时间</a:t>
            </a:r>
            <a:endParaRPr kumimoji="1" lang="en-US" altLang="zh-CN" sz="2400" dirty="0"/>
          </a:p>
        </p:txBody>
      </p:sp>
    </p:spTree>
    <p:extLst>
      <p:ext uri="{BB962C8B-B14F-4D97-AF65-F5344CB8AC3E}">
        <p14:creationId xmlns:p14="http://schemas.microsoft.com/office/powerpoint/2010/main" val="31590648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通知滥用</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dirty="0" smtClean="0"/>
              <a:t>Android</a:t>
            </a:r>
            <a:r>
              <a:rPr kumimoji="1" lang="zh-CN" altLang="en-US" dirty="0" smtClean="0"/>
              <a:t>系统在显示通知消息的时候并不指明该通知是由哪个应用发出的</a:t>
            </a:r>
            <a:endParaRPr kumimoji="1" lang="en-US" altLang="zh-CN" dirty="0" smtClean="0"/>
          </a:p>
          <a:p>
            <a:endParaRPr kumimoji="1" lang="en-US" altLang="zh-CN" dirty="0" smtClean="0"/>
          </a:p>
          <a:p>
            <a:r>
              <a:rPr kumimoji="1" lang="zh-CN" altLang="en-US" dirty="0" smtClean="0"/>
              <a:t>用户通常通过通知消息中的图标和内容来想当然地判定通知消息的发起者</a:t>
            </a:r>
            <a:endParaRPr kumimoji="1" lang="en-US" altLang="zh-CN" dirty="0" smtClean="0"/>
          </a:p>
          <a:p>
            <a:endParaRPr kumimoji="1" lang="en-US" altLang="zh-CN" dirty="0"/>
          </a:p>
          <a:p>
            <a:r>
              <a:rPr kumimoji="1" lang="zh-CN" altLang="en-US" dirty="0" smtClean="0"/>
              <a:t>恶意程序可以通过模仿正常应用的通知消息来误导用户，从而发起钓鱼等攻击</a:t>
            </a:r>
            <a:endParaRPr kumimoji="1" lang="zh-CN" altLang="en-US" dirty="0"/>
          </a:p>
        </p:txBody>
      </p:sp>
    </p:spTree>
    <p:extLst>
      <p:ext uri="{BB962C8B-B14F-4D97-AF65-F5344CB8AC3E}">
        <p14:creationId xmlns:p14="http://schemas.microsoft.com/office/powerpoint/2010/main" val="1514753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fontScale="90000"/>
          </a:bodyPr>
          <a:lstStyle/>
          <a:p>
            <a:pPr eaLnBrk="1" hangingPunct="1"/>
            <a:r>
              <a:rPr lang="en-US" altLang="zh-CN" dirty="0" smtClean="0">
                <a:ea typeface="宋体" panose="02010600030101010101" pitchFamily="2" charset="-122"/>
              </a:rPr>
              <a:t>1</a:t>
            </a:r>
            <a:r>
              <a:rPr lang="zh-CN" altLang="en-US" dirty="0" smtClean="0">
                <a:ea typeface="宋体" panose="02010600030101010101" pitchFamily="2" charset="-122"/>
              </a:rPr>
              <a:t>终端物理安全</a:t>
            </a:r>
            <a:endParaRPr lang="en-US" altLang="zh-CN" dirty="0" smtClean="0">
              <a:ea typeface="宋体" panose="02010600030101010101" pitchFamily="2" charset="-122"/>
            </a:endParaRPr>
          </a:p>
        </p:txBody>
      </p:sp>
      <p:sp>
        <p:nvSpPr>
          <p:cNvPr id="10243" name="Rectangle 3"/>
          <p:cNvSpPr>
            <a:spLocks noGrp="1" noChangeArrowheads="1"/>
          </p:cNvSpPr>
          <p:nvPr>
            <p:ph type="body" sz="half" idx="1"/>
          </p:nvPr>
        </p:nvSpPr>
        <p:spPr>
          <a:xfrm>
            <a:off x="1072979" y="1113611"/>
            <a:ext cx="7467600" cy="4203700"/>
          </a:xfrm>
        </p:spPr>
        <p:txBody>
          <a:bodyPr/>
          <a:lstStyle/>
          <a:p>
            <a:pPr eaLnBrk="1" hangingPunct="1">
              <a:buSzPct val="90000"/>
            </a:pPr>
            <a:r>
              <a:rPr lang="zh-CN" altLang="en-US" sz="3000" b="1" dirty="0">
                <a:ea typeface="宋体" panose="02010600030101010101" pitchFamily="2" charset="-122"/>
              </a:rPr>
              <a:t>问题</a:t>
            </a:r>
            <a:endParaRPr lang="en-US" altLang="zh-CN" sz="3000" b="1" dirty="0">
              <a:ea typeface="宋体" panose="02010600030101010101" pitchFamily="2" charset="-122"/>
            </a:endParaRPr>
          </a:p>
          <a:p>
            <a:pPr lvl="1" eaLnBrk="1" hangingPunct="1">
              <a:buSzPct val="90000"/>
            </a:pPr>
            <a:r>
              <a:rPr lang="zh-CN" altLang="en-US" sz="2600" b="1" dirty="0">
                <a:ea typeface="宋体" panose="02010600030101010101" pitchFamily="2" charset="-122"/>
              </a:rPr>
              <a:t>遗失或被盗</a:t>
            </a:r>
            <a:endParaRPr lang="en-US" altLang="zh-CN" sz="2600" b="1" dirty="0">
              <a:ea typeface="宋体" panose="02010600030101010101" pitchFamily="2" charset="-122"/>
            </a:endParaRPr>
          </a:p>
          <a:p>
            <a:pPr lvl="1" eaLnBrk="1" hangingPunct="1">
              <a:buSzPct val="90000"/>
            </a:pPr>
            <a:r>
              <a:rPr lang="en-US" altLang="zh-CN" sz="2600" b="1" dirty="0">
                <a:ea typeface="宋体" panose="02010600030101010101" pitchFamily="2" charset="-122"/>
              </a:rPr>
              <a:t>SIM</a:t>
            </a:r>
            <a:r>
              <a:rPr lang="zh-CN" altLang="en-US" sz="2600" b="1" dirty="0">
                <a:ea typeface="宋体" panose="02010600030101010101" pitchFamily="2" charset="-122"/>
              </a:rPr>
              <a:t>卡克隆</a:t>
            </a:r>
            <a:endParaRPr lang="en-US" altLang="zh-CN" sz="2600" b="1" dirty="0">
              <a:ea typeface="宋体" panose="02010600030101010101" pitchFamily="2" charset="-122"/>
            </a:endParaRPr>
          </a:p>
          <a:p>
            <a:pPr eaLnBrk="1" hangingPunct="1">
              <a:buSzPct val="90000"/>
            </a:pPr>
            <a:r>
              <a:rPr lang="zh-CN" altLang="en-US" sz="3000" b="1" dirty="0">
                <a:ea typeface="宋体" panose="02010600030101010101" pitchFamily="2" charset="-122"/>
              </a:rPr>
              <a:t>解决</a:t>
            </a:r>
            <a:endParaRPr lang="en-US" altLang="zh-CN" sz="3000" b="1" dirty="0">
              <a:ea typeface="宋体" panose="02010600030101010101" pitchFamily="2" charset="-122"/>
            </a:endParaRPr>
          </a:p>
          <a:p>
            <a:pPr lvl="1">
              <a:buSzPct val="90000"/>
            </a:pPr>
            <a:r>
              <a:rPr lang="zh-CN" altLang="en-US" sz="2600" b="1" dirty="0">
                <a:ea typeface="宋体" panose="02010600030101010101" pitchFamily="2" charset="-122"/>
              </a:rPr>
              <a:t>使用追踪定位软件</a:t>
            </a:r>
            <a:endParaRPr lang="en-US" altLang="zh-CN" sz="2600" b="1" dirty="0">
              <a:ea typeface="宋体" panose="02010600030101010101" pitchFamily="2" charset="-122"/>
            </a:endParaRPr>
          </a:p>
          <a:p>
            <a:pPr lvl="1" eaLnBrk="1" hangingPunct="1">
              <a:buSzPct val="90000"/>
            </a:pPr>
            <a:r>
              <a:rPr lang="en-US" altLang="zh-CN" sz="2600" b="1" dirty="0" smtClean="0">
                <a:ea typeface="宋体" panose="02010600030101010101" pitchFamily="2" charset="-122"/>
              </a:rPr>
              <a:t>PIN</a:t>
            </a:r>
            <a:r>
              <a:rPr lang="zh-CN" altLang="en-US" sz="2600" b="1" dirty="0">
                <a:ea typeface="宋体" panose="02010600030101010101" pitchFamily="2" charset="-122"/>
              </a:rPr>
              <a:t>码</a:t>
            </a:r>
            <a:r>
              <a:rPr lang="en-US" altLang="zh-CN" sz="2600" b="1" dirty="0">
                <a:ea typeface="宋体" panose="02010600030101010101" pitchFamily="2" charset="-122"/>
              </a:rPr>
              <a:t>/PUK</a:t>
            </a:r>
            <a:r>
              <a:rPr lang="zh-CN" altLang="en-US" sz="2600" b="1" dirty="0">
                <a:ea typeface="宋体" panose="02010600030101010101" pitchFamily="2" charset="-122"/>
              </a:rPr>
              <a:t>码</a:t>
            </a:r>
            <a:endParaRPr lang="en-US" altLang="zh-CN" sz="2600" b="1" dirty="0">
              <a:ea typeface="宋体" panose="02010600030101010101" pitchFamily="2" charset="-122"/>
            </a:endParaRPr>
          </a:p>
          <a:p>
            <a:pPr lvl="1" eaLnBrk="1" hangingPunct="1">
              <a:buSzPct val="90000"/>
            </a:pPr>
            <a:r>
              <a:rPr lang="en-US" altLang="zh-CN" sz="2600" b="1" dirty="0">
                <a:ea typeface="宋体" panose="02010600030101010101" pitchFamily="2" charset="-122"/>
              </a:rPr>
              <a:t>IMEI</a:t>
            </a:r>
            <a:r>
              <a:rPr lang="zh-CN" altLang="en-US" sz="2600" b="1" dirty="0">
                <a:ea typeface="宋体" panose="02010600030101010101" pitchFamily="2" charset="-122"/>
              </a:rPr>
              <a:t>（*</a:t>
            </a:r>
            <a:r>
              <a:rPr lang="en-US" altLang="zh-CN" sz="2600" b="1" dirty="0">
                <a:ea typeface="宋体" panose="02010600030101010101" pitchFamily="2" charset="-122"/>
              </a:rPr>
              <a:t>#06#</a:t>
            </a:r>
            <a:r>
              <a:rPr lang="zh-CN" altLang="en-US" sz="2600" b="1" dirty="0">
                <a:ea typeface="宋体" panose="02010600030101010101" pitchFamily="2" charset="-122"/>
              </a:rPr>
              <a:t>）</a:t>
            </a:r>
            <a:endParaRPr lang="en-US" altLang="zh-CN" sz="2600" b="1" dirty="0">
              <a:ea typeface="宋体" panose="02010600030101010101" pitchFamily="2" charset="-122"/>
            </a:endParaRPr>
          </a:p>
          <a:p>
            <a:pPr lvl="1" eaLnBrk="1" hangingPunct="1">
              <a:buSzPct val="90000"/>
            </a:pPr>
            <a:r>
              <a:rPr lang="zh-CN" altLang="en-US" sz="2600" b="1" dirty="0" smtClean="0">
                <a:ea typeface="宋体" panose="02010600030101010101" pitchFamily="2" charset="-122"/>
              </a:rPr>
              <a:t>手机</a:t>
            </a:r>
            <a:r>
              <a:rPr lang="zh-CN" altLang="en-US" sz="2600" b="1" dirty="0">
                <a:ea typeface="宋体" panose="02010600030101010101" pitchFamily="2" charset="-122"/>
              </a:rPr>
              <a:t>送修，把卡取下</a:t>
            </a:r>
            <a:endParaRPr lang="en-US" altLang="zh-CN" sz="2600" b="1" dirty="0">
              <a:ea typeface="宋体" panose="02010600030101010101" pitchFamily="2" charset="-122"/>
            </a:endParaRPr>
          </a:p>
        </p:txBody>
      </p:sp>
      <p:sp>
        <p:nvSpPr>
          <p:cNvPr id="33796" name="矩形 4"/>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spTree>
    <p:extLst>
      <p:ext uri="{BB962C8B-B14F-4D97-AF65-F5344CB8AC3E}">
        <p14:creationId xmlns:p14="http://schemas.microsoft.com/office/powerpoint/2010/main" val="1039407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dirty="0"/>
              <a:t>3</a:t>
            </a:r>
            <a:r>
              <a:rPr lang="zh-CN" altLang="en-US" sz="5400" dirty="0"/>
              <a:t>、</a:t>
            </a:r>
            <a:r>
              <a:rPr lang="en-US" altLang="zh-CN" sz="5400" dirty="0"/>
              <a:t>Android</a:t>
            </a:r>
            <a:r>
              <a:rPr lang="zh-CN" altLang="en-US" sz="5400" dirty="0"/>
              <a:t>漏洞</a:t>
            </a:r>
            <a:endParaRPr lang="en-US" altLang="zh-CN" sz="5400" dirty="0"/>
          </a:p>
        </p:txBody>
      </p:sp>
      <p:sp>
        <p:nvSpPr>
          <p:cNvPr id="3" name="内容占位符 2"/>
          <p:cNvSpPr>
            <a:spLocks noGrp="1"/>
          </p:cNvSpPr>
          <p:nvPr>
            <p:ph idx="1"/>
          </p:nvPr>
        </p:nvSpPr>
        <p:spPr>
          <a:xfrm>
            <a:off x="1443681" y="1691218"/>
            <a:ext cx="7772400" cy="3733800"/>
          </a:xfrm>
        </p:spPr>
        <p:txBody>
          <a:bodyPr>
            <a:noAutofit/>
          </a:bodyPr>
          <a:lstStyle/>
          <a:p>
            <a:pPr marL="0" indent="0">
              <a:buNone/>
            </a:pPr>
            <a:r>
              <a:rPr kumimoji="1" lang="en-US" altLang="zh-CN" sz="2000" dirty="0" smtClean="0"/>
              <a:t>3.1 </a:t>
            </a:r>
            <a:r>
              <a:rPr kumimoji="1" lang="zh-CN" altLang="en-US" sz="2000" dirty="0" smtClean="0"/>
              <a:t>短信伪造漏洞</a:t>
            </a:r>
            <a:endParaRPr kumimoji="1" lang="en-US" altLang="zh-CN" sz="2000" dirty="0" smtClean="0"/>
          </a:p>
          <a:p>
            <a:pPr marL="68580" indent="0">
              <a:buNone/>
            </a:pPr>
            <a:r>
              <a:rPr kumimoji="1" lang="en-US" altLang="zh-CN" sz="2000" dirty="0"/>
              <a:t> </a:t>
            </a:r>
            <a:r>
              <a:rPr kumimoji="1" lang="en-US" altLang="zh-CN" sz="2000" dirty="0" smtClean="0"/>
              <a:t>   SMS Phishing, </a:t>
            </a:r>
            <a:r>
              <a:rPr kumimoji="1" lang="en-US" altLang="zh-CN" sz="2000" dirty="0" err="1" smtClean="0"/>
              <a:t>Smishing</a:t>
            </a:r>
            <a:endParaRPr kumimoji="1" lang="en-US" altLang="zh-CN" sz="2000" dirty="0" smtClean="0"/>
          </a:p>
          <a:p>
            <a:pPr marL="0" indent="0">
              <a:buNone/>
            </a:pPr>
            <a:r>
              <a:rPr kumimoji="1" lang="en-US" altLang="zh-CN" sz="2000" dirty="0" smtClean="0"/>
              <a:t>3.2 </a:t>
            </a:r>
            <a:r>
              <a:rPr kumimoji="1" lang="zh-CN" altLang="en-US" sz="2000" dirty="0" smtClean="0"/>
              <a:t>通知滥用漏洞</a:t>
            </a:r>
            <a:endParaRPr kumimoji="1" lang="en-US" altLang="zh-CN" sz="2000" dirty="0" smtClean="0"/>
          </a:p>
          <a:p>
            <a:pPr marL="68580" indent="0">
              <a:buNone/>
            </a:pPr>
            <a:r>
              <a:rPr kumimoji="1" lang="en-US" altLang="zh-CN" sz="2000" dirty="0" smtClean="0"/>
              <a:t>    Notification Abuse</a:t>
            </a:r>
          </a:p>
          <a:p>
            <a:pPr marL="0" indent="0">
              <a:buNone/>
            </a:pPr>
            <a:r>
              <a:rPr kumimoji="1" lang="en-US" altLang="zh-CN" sz="2000" dirty="0" smtClean="0"/>
              <a:t>3.3 </a:t>
            </a:r>
            <a:r>
              <a:rPr kumimoji="1" lang="zh-CN" altLang="en-US" sz="2000" dirty="0" smtClean="0"/>
              <a:t>输入法监听</a:t>
            </a:r>
            <a:endParaRPr kumimoji="1" lang="en-US" altLang="zh-CN" sz="2000" dirty="0" smtClean="0"/>
          </a:p>
          <a:p>
            <a:pPr marL="68580" indent="0">
              <a:buNone/>
            </a:pPr>
            <a:r>
              <a:rPr kumimoji="1" lang="en-US" altLang="zh-CN" sz="2000" dirty="0"/>
              <a:t> </a:t>
            </a:r>
            <a:r>
              <a:rPr kumimoji="1" lang="en-US" altLang="zh-CN" sz="2000" dirty="0" smtClean="0"/>
              <a:t>   Input Hack</a:t>
            </a:r>
          </a:p>
          <a:p>
            <a:pPr marL="0" indent="0">
              <a:buNone/>
            </a:pPr>
            <a:r>
              <a:rPr kumimoji="1" lang="en-US" altLang="zh-CN" sz="2000" dirty="0" smtClean="0"/>
              <a:t>3.4 </a:t>
            </a:r>
            <a:r>
              <a:rPr kumimoji="1" lang="zh-CN" altLang="en-US" sz="2000" dirty="0" smtClean="0"/>
              <a:t>重打包</a:t>
            </a:r>
            <a:endParaRPr kumimoji="1" lang="en-US" altLang="zh-CN" sz="2000" dirty="0" smtClean="0"/>
          </a:p>
          <a:p>
            <a:pPr marL="68580" indent="0">
              <a:buNone/>
            </a:pPr>
            <a:r>
              <a:rPr kumimoji="1" lang="en-US" altLang="zh-CN" sz="2000" dirty="0"/>
              <a:t>    Repackage</a:t>
            </a:r>
          </a:p>
          <a:p>
            <a:pPr marL="0" indent="0">
              <a:buNone/>
            </a:pPr>
            <a:r>
              <a:rPr kumimoji="1" lang="en-US" altLang="zh-CN" sz="2000" dirty="0" smtClean="0"/>
              <a:t>3.5 </a:t>
            </a:r>
            <a:r>
              <a:rPr kumimoji="1" lang="zh-CN" altLang="en-US" sz="2000" dirty="0" smtClean="0"/>
              <a:t>第三方软件漏洞</a:t>
            </a:r>
            <a:endParaRPr kumimoji="1" lang="en-US" altLang="zh-CN" sz="2000" dirty="0" smtClean="0"/>
          </a:p>
        </p:txBody>
      </p:sp>
    </p:spTree>
    <p:extLst>
      <p:ext uri="{BB962C8B-B14F-4D97-AF65-F5344CB8AC3E}">
        <p14:creationId xmlns:p14="http://schemas.microsoft.com/office/powerpoint/2010/main" val="3053468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输入法</a:t>
            </a:r>
            <a:endParaRPr kumimoji="1" lang="zh-CN" altLang="en-US" dirty="0"/>
          </a:p>
        </p:txBody>
      </p:sp>
      <p:pic>
        <p:nvPicPr>
          <p:cNvPr id="6" name="图片 5"/>
          <p:cNvPicPr>
            <a:picLocks noChangeAspect="1"/>
          </p:cNvPicPr>
          <p:nvPr/>
        </p:nvPicPr>
        <p:blipFill>
          <a:blip r:embed="rId2"/>
          <a:stretch>
            <a:fillRect/>
          </a:stretch>
        </p:blipFill>
        <p:spPr>
          <a:xfrm>
            <a:off x="6925155" y="1417638"/>
            <a:ext cx="4258160" cy="3549778"/>
          </a:xfrm>
          <a:prstGeom prst="rect">
            <a:avLst/>
          </a:prstGeom>
        </p:spPr>
      </p:pic>
      <p:sp>
        <p:nvSpPr>
          <p:cNvPr id="9" name="文本框 8"/>
          <p:cNvSpPr txBox="1"/>
          <p:nvPr/>
        </p:nvSpPr>
        <p:spPr>
          <a:xfrm>
            <a:off x="2209801" y="1598512"/>
            <a:ext cx="4295367" cy="4985980"/>
          </a:xfrm>
          <a:prstGeom prst="rect">
            <a:avLst/>
          </a:prstGeom>
          <a:noFill/>
        </p:spPr>
        <p:txBody>
          <a:bodyPr wrap="square" rtlCol="0">
            <a:spAutoFit/>
          </a:bodyPr>
          <a:lstStyle/>
          <a:p>
            <a:r>
              <a:rPr kumimoji="1" lang="en-US" altLang="zh-CN" sz="2400" dirty="0"/>
              <a:t>Android</a:t>
            </a:r>
            <a:r>
              <a:rPr kumimoji="1" lang="zh-CN" altLang="en-US" sz="2400" dirty="0"/>
              <a:t>系统在启动第三方输入法的时候会弹出如图所示的警告框</a:t>
            </a:r>
            <a:endParaRPr kumimoji="1" lang="en-US" altLang="zh-CN" sz="2400" dirty="0"/>
          </a:p>
          <a:p>
            <a:endParaRPr kumimoji="1" lang="en-US" altLang="zh-CN" sz="2400" dirty="0"/>
          </a:p>
          <a:p>
            <a:endParaRPr kumimoji="1" lang="en-US" altLang="zh-CN" sz="2400" dirty="0"/>
          </a:p>
          <a:p>
            <a:r>
              <a:rPr kumimoji="1" lang="en-US" altLang="zh-CN" sz="2400" dirty="0" err="1"/>
              <a:t>iOS</a:t>
            </a:r>
            <a:r>
              <a:rPr kumimoji="1" lang="zh-CN" altLang="en-US" sz="2400" dirty="0"/>
              <a:t>系统不允许安装使用第三方输入法</a:t>
            </a:r>
            <a:endParaRPr kumimoji="1" lang="en-US" altLang="zh-CN" sz="2400" dirty="0"/>
          </a:p>
          <a:p>
            <a:endParaRPr kumimoji="1" lang="en-US" altLang="zh-CN" sz="2400" dirty="0"/>
          </a:p>
          <a:p>
            <a:endParaRPr kumimoji="1" lang="en-US" altLang="zh-CN" sz="2400" dirty="0"/>
          </a:p>
          <a:p>
            <a:endParaRPr kumimoji="1" lang="en-US" altLang="zh-CN" sz="2400" dirty="0"/>
          </a:p>
          <a:p>
            <a:r>
              <a:rPr kumimoji="1" lang="zh-CN" altLang="en-US" sz="2400" dirty="0"/>
              <a:t>为什么？</a:t>
            </a:r>
            <a:endParaRPr kumimoji="1" lang="en-US" altLang="zh-CN" sz="2400" dirty="0"/>
          </a:p>
          <a:p>
            <a:endParaRPr kumimoji="1" lang="en-US" altLang="zh-CN" dirty="0"/>
          </a:p>
          <a:p>
            <a:endParaRPr kumimoji="1" lang="en-US" altLang="zh-CN" dirty="0"/>
          </a:p>
          <a:p>
            <a:endParaRPr kumimoji="1" lang="en-US" altLang="zh-CN" dirty="0"/>
          </a:p>
        </p:txBody>
      </p:sp>
    </p:spTree>
    <p:extLst>
      <p:ext uri="{BB962C8B-B14F-4D97-AF65-F5344CB8AC3E}">
        <p14:creationId xmlns:p14="http://schemas.microsoft.com/office/powerpoint/2010/main" val="3256272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输入法机制</a:t>
            </a:r>
            <a:endParaRPr kumimoji="1" lang="zh-CN" altLang="en-US" dirty="0"/>
          </a:p>
        </p:txBody>
      </p:sp>
      <p:sp>
        <p:nvSpPr>
          <p:cNvPr id="3" name="内容占位符 2"/>
          <p:cNvSpPr>
            <a:spLocks noGrp="1"/>
          </p:cNvSpPr>
          <p:nvPr>
            <p:ph idx="1"/>
          </p:nvPr>
        </p:nvSpPr>
        <p:spPr/>
        <p:txBody>
          <a:bodyPr>
            <a:normAutofit fontScale="25000" lnSpcReduction="20000"/>
          </a:bodyPr>
          <a:lstStyle/>
          <a:p>
            <a:pPr>
              <a:lnSpc>
                <a:spcPct val="170000"/>
              </a:lnSpc>
            </a:pPr>
            <a:r>
              <a:rPr lang="zh-CN" altLang="en-US" sz="5600" dirty="0" smtClean="0"/>
              <a:t>所有的输入法应用都需要继承</a:t>
            </a:r>
            <a:r>
              <a:rPr lang="zh-CN" altLang="en-US" sz="5600" dirty="0"/>
              <a:t>特定的</a:t>
            </a:r>
            <a:r>
              <a:rPr lang="en-US" altLang="zh-CN" sz="5600" dirty="0"/>
              <a:t>service</a:t>
            </a:r>
            <a:r>
              <a:rPr lang="zh-CN" altLang="en-US" sz="5600" dirty="0"/>
              <a:t>。</a:t>
            </a:r>
            <a:r>
              <a:rPr lang="en-US" altLang="zh-CN" sz="5600" dirty="0"/>
              <a:t>Android</a:t>
            </a:r>
            <a:r>
              <a:rPr lang="zh-CN" altLang="en-US" sz="5600" dirty="0"/>
              <a:t>平台的输入法框架为输入法应用定义了一个基类</a:t>
            </a:r>
            <a:r>
              <a:rPr lang="en-US" altLang="zh-CN" sz="5600" dirty="0" err="1"/>
              <a:t>InputMethodService</a:t>
            </a:r>
            <a:r>
              <a:rPr lang="zh-CN" altLang="en-US" sz="5600" dirty="0"/>
              <a:t>。</a:t>
            </a:r>
            <a:r>
              <a:rPr lang="en-US" altLang="zh-CN" sz="5600" dirty="0" err="1"/>
              <a:t>InputMethodService</a:t>
            </a:r>
            <a:r>
              <a:rPr lang="zh-CN" altLang="en-US" sz="5600" dirty="0"/>
              <a:t>提供了一个输入法的标准实现。定义了输入法生命周期内的重要函数，提供给开发人员进行相应的处理。</a:t>
            </a:r>
          </a:p>
          <a:p>
            <a:pPr>
              <a:lnSpc>
                <a:spcPct val="170000"/>
              </a:lnSpc>
            </a:pPr>
            <a:r>
              <a:rPr lang="zh-CN" altLang="en-US" sz="5600" dirty="0" smtClean="0"/>
              <a:t>当用户触发输入法显示</a:t>
            </a:r>
            <a:r>
              <a:rPr lang="zh-CN" altLang="en-US" sz="5600" dirty="0"/>
              <a:t>的时候（客户端控件获得焦点），</a:t>
            </a:r>
            <a:r>
              <a:rPr lang="en-US" altLang="zh-CN" sz="5600" dirty="0" err="1"/>
              <a:t>InputMethodService</a:t>
            </a:r>
            <a:r>
              <a:rPr lang="zh-CN" altLang="en-US" sz="5600" dirty="0"/>
              <a:t>启动。首先调用</a:t>
            </a:r>
            <a:r>
              <a:rPr lang="en-US" altLang="zh-CN" sz="5600" dirty="0" err="1"/>
              <a:t>onCreate</a:t>
            </a:r>
            <a:r>
              <a:rPr lang="en-US" altLang="zh-CN" sz="5600" dirty="0"/>
              <a:t>() </a:t>
            </a:r>
            <a:r>
              <a:rPr lang="zh-CN" altLang="en-US" sz="5600" dirty="0"/>
              <a:t>函数，该函数在输入法第一次启动的时候调用，适合用来做一些初始化的设置，与其他</a:t>
            </a:r>
            <a:r>
              <a:rPr lang="en-US" altLang="zh-CN" sz="5600" dirty="0"/>
              <a:t>service</a:t>
            </a:r>
            <a:r>
              <a:rPr lang="zh-CN" altLang="en-US" sz="5600" dirty="0"/>
              <a:t>相同；</a:t>
            </a:r>
          </a:p>
          <a:p>
            <a:pPr>
              <a:lnSpc>
                <a:spcPct val="170000"/>
              </a:lnSpc>
            </a:pPr>
            <a:r>
              <a:rPr lang="zh-CN" altLang="en-US" sz="5600" dirty="0" smtClean="0"/>
              <a:t>调</a:t>
            </a:r>
            <a:r>
              <a:rPr lang="zh-CN" altLang="en-US" sz="5600" dirty="0"/>
              <a:t>用</a:t>
            </a:r>
            <a:r>
              <a:rPr lang="en-US" altLang="zh-CN" sz="5600" dirty="0" err="1"/>
              <a:t>onCreateInputView</a:t>
            </a:r>
            <a:r>
              <a:rPr lang="en-US" altLang="zh-CN" sz="5600" dirty="0"/>
              <a:t>()</a:t>
            </a:r>
            <a:r>
              <a:rPr lang="zh-CN" altLang="en-US" sz="5600" dirty="0"/>
              <a:t>函数，在该函数中创建</a:t>
            </a:r>
            <a:r>
              <a:rPr lang="en-US" altLang="zh-CN" sz="5600" dirty="0" err="1"/>
              <a:t>KeyboardView</a:t>
            </a:r>
            <a:r>
              <a:rPr lang="zh-CN" altLang="en-US" sz="5600" dirty="0"/>
              <a:t>并返回；</a:t>
            </a:r>
          </a:p>
          <a:p>
            <a:pPr>
              <a:lnSpc>
                <a:spcPct val="170000"/>
              </a:lnSpc>
            </a:pPr>
            <a:r>
              <a:rPr lang="zh-CN" altLang="en-US" sz="5600" dirty="0" smtClean="0"/>
              <a:t>调</a:t>
            </a:r>
            <a:r>
              <a:rPr lang="zh-CN" altLang="en-US" sz="5600" dirty="0"/>
              <a:t>用</a:t>
            </a:r>
            <a:r>
              <a:rPr lang="en-US" altLang="zh-CN" sz="5600" dirty="0" err="1"/>
              <a:t>onCreateCandidatesView</a:t>
            </a:r>
            <a:r>
              <a:rPr lang="en-US" altLang="zh-CN" sz="5600" dirty="0"/>
              <a:t>()</a:t>
            </a:r>
            <a:r>
              <a:rPr lang="zh-CN" altLang="en-US" sz="5600" dirty="0"/>
              <a:t>函数，在该函数中创建候选区实现并返回；</a:t>
            </a:r>
          </a:p>
          <a:p>
            <a:pPr>
              <a:lnSpc>
                <a:spcPct val="170000"/>
              </a:lnSpc>
            </a:pPr>
            <a:r>
              <a:rPr lang="zh-CN" altLang="en-US" sz="5600" dirty="0" smtClean="0"/>
              <a:t>调</a:t>
            </a:r>
            <a:r>
              <a:rPr lang="zh-CN" altLang="en-US" sz="5600" dirty="0"/>
              <a:t>用</a:t>
            </a:r>
            <a:r>
              <a:rPr lang="en-US" altLang="zh-CN" sz="5600" dirty="0" err="1"/>
              <a:t>onStartInputView</a:t>
            </a:r>
            <a:r>
              <a:rPr lang="en-US" altLang="zh-CN" sz="5600" dirty="0"/>
              <a:t>()</a:t>
            </a:r>
            <a:r>
              <a:rPr lang="zh-CN" altLang="en-US" sz="5600" dirty="0"/>
              <a:t>函数来开始输入内容，</a:t>
            </a:r>
          </a:p>
          <a:p>
            <a:pPr>
              <a:lnSpc>
                <a:spcPct val="170000"/>
              </a:lnSpc>
            </a:pPr>
            <a:r>
              <a:rPr lang="zh-CN" altLang="en-US" sz="5600" dirty="0" smtClean="0"/>
              <a:t>输入结束后调</a:t>
            </a:r>
            <a:r>
              <a:rPr lang="zh-CN" altLang="en-US" sz="5600" dirty="0"/>
              <a:t>用</a:t>
            </a:r>
            <a:r>
              <a:rPr lang="en-US" altLang="zh-CN" sz="5600" dirty="0" err="1"/>
              <a:t>onFinishInput</a:t>
            </a:r>
            <a:r>
              <a:rPr lang="en-US" altLang="zh-CN" sz="5600" dirty="0"/>
              <a:t>()</a:t>
            </a:r>
            <a:r>
              <a:rPr lang="zh-CN" altLang="en-US" sz="5600" dirty="0"/>
              <a:t>函数来结束当前的输入，</a:t>
            </a:r>
          </a:p>
          <a:p>
            <a:pPr>
              <a:lnSpc>
                <a:spcPct val="170000"/>
              </a:lnSpc>
            </a:pPr>
            <a:r>
              <a:rPr lang="zh-CN" altLang="en-US" sz="5600" dirty="0" smtClean="0"/>
              <a:t>如果移动</a:t>
            </a:r>
            <a:r>
              <a:rPr lang="zh-CN" altLang="en-US" sz="5600" dirty="0"/>
              <a:t>到下一个输入框则重复调用</a:t>
            </a:r>
            <a:r>
              <a:rPr lang="en-US" altLang="zh-CN" sz="5600" dirty="0" err="1"/>
              <a:t>onStartInputView</a:t>
            </a:r>
            <a:r>
              <a:rPr lang="zh-CN" altLang="en-US" sz="5600" dirty="0"/>
              <a:t>和</a:t>
            </a:r>
            <a:r>
              <a:rPr lang="en-US" altLang="zh-CN" sz="5600" dirty="0" err="1"/>
              <a:t>onFinishInput</a:t>
            </a:r>
            <a:r>
              <a:rPr lang="zh-CN" altLang="en-US" sz="5600" dirty="0"/>
              <a:t>函数；</a:t>
            </a:r>
          </a:p>
          <a:p>
            <a:pPr>
              <a:lnSpc>
                <a:spcPct val="170000"/>
              </a:lnSpc>
            </a:pPr>
            <a:r>
              <a:rPr lang="zh-CN" altLang="en-US" sz="5600" dirty="0" smtClean="0"/>
              <a:t>在输入法关闭</a:t>
            </a:r>
            <a:r>
              <a:rPr lang="zh-CN" altLang="en-US" sz="5600" dirty="0"/>
              <a:t>的时候调用</a:t>
            </a:r>
            <a:r>
              <a:rPr lang="en-US" altLang="zh-CN" sz="5600" dirty="0" err="1"/>
              <a:t>onDestroy</a:t>
            </a:r>
            <a:r>
              <a:rPr lang="en-US" altLang="zh-CN" sz="5600" dirty="0"/>
              <a:t>()</a:t>
            </a:r>
            <a:r>
              <a:rPr lang="zh-CN" altLang="en-US" sz="5600" dirty="0"/>
              <a:t>函数。</a:t>
            </a:r>
          </a:p>
          <a:p>
            <a:endParaRPr kumimoji="1" lang="zh-CN" altLang="en-US" dirty="0"/>
          </a:p>
        </p:txBody>
      </p:sp>
    </p:spTree>
    <p:extLst>
      <p:ext uri="{BB962C8B-B14F-4D97-AF65-F5344CB8AC3E}">
        <p14:creationId xmlns:p14="http://schemas.microsoft.com/office/powerpoint/2010/main" val="750648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Android</a:t>
            </a:r>
            <a:r>
              <a:rPr kumimoji="1" lang="zh-CN" altLang="en-US" dirty="0" smtClean="0"/>
              <a:t>输入法机制</a:t>
            </a:r>
            <a:endParaRPr kumimoji="1" lang="zh-CN" altLang="en-US" dirty="0"/>
          </a:p>
        </p:txBody>
      </p:sp>
      <p:sp>
        <p:nvSpPr>
          <p:cNvPr id="3" name="内容占位符 2"/>
          <p:cNvSpPr>
            <a:spLocks noGrp="1"/>
          </p:cNvSpPr>
          <p:nvPr>
            <p:ph idx="1"/>
          </p:nvPr>
        </p:nvSpPr>
        <p:spPr>
          <a:xfrm>
            <a:off x="1852430" y="1600201"/>
            <a:ext cx="8539143" cy="3733800"/>
          </a:xfrm>
        </p:spPr>
        <p:txBody>
          <a:bodyPr>
            <a:normAutofit/>
          </a:bodyPr>
          <a:lstStyle/>
          <a:p>
            <a:pPr marL="68580" indent="0">
              <a:buNone/>
            </a:pPr>
            <a:r>
              <a:rPr lang="zh-CN" altLang="en-US" sz="1600" dirty="0"/>
              <a:t>在</a:t>
            </a:r>
            <a:r>
              <a:rPr lang="en-US" altLang="zh-CN" sz="1600" dirty="0" err="1"/>
              <a:t>InputMethodService</a:t>
            </a:r>
            <a:r>
              <a:rPr lang="zh-CN" altLang="en-US" sz="1600" dirty="0"/>
              <a:t>中，有几个值得注意的方法或类</a:t>
            </a:r>
            <a:endParaRPr lang="en-US" altLang="zh-CN" sz="1600" dirty="0"/>
          </a:p>
          <a:p>
            <a:r>
              <a:rPr lang="en-US" altLang="zh-CN" sz="1600" u="sng" dirty="0" err="1">
                <a:solidFill>
                  <a:srgbClr val="FF0000"/>
                </a:solidFill>
              </a:rPr>
              <a:t>getCurrentInputEditorInfo</a:t>
            </a:r>
            <a:r>
              <a:rPr lang="en-US" altLang="zh-CN" sz="1600" u="sng" dirty="0">
                <a:solidFill>
                  <a:srgbClr val="FF0000"/>
                </a:solidFill>
              </a:rPr>
              <a:t>()</a:t>
            </a:r>
            <a:r>
              <a:rPr lang="en-US" altLang="zh-CN" sz="1600" dirty="0"/>
              <a:t> </a:t>
            </a:r>
            <a:r>
              <a:rPr lang="zh-CN" altLang="en-US" sz="1600" dirty="0"/>
              <a:t>可以获得当前编辑框的一组对象属性</a:t>
            </a:r>
            <a:r>
              <a:rPr lang="en-US" altLang="zh-CN" sz="1600" b="1" dirty="0" err="1"/>
              <a:t>EditorInfo</a:t>
            </a:r>
            <a:r>
              <a:rPr lang="zh-CN" altLang="en-US" sz="1600" dirty="0"/>
              <a:t>，</a:t>
            </a:r>
            <a:endParaRPr lang="en-US" altLang="zh-CN" sz="1600" dirty="0"/>
          </a:p>
          <a:p>
            <a:pPr marL="468630" lvl="1" indent="0">
              <a:buNone/>
            </a:pPr>
            <a:r>
              <a:rPr lang="zh-CN" altLang="en-US" dirty="0" smtClean="0"/>
              <a:t>有如</a:t>
            </a:r>
            <a:r>
              <a:rPr lang="zh-CN" altLang="en-US" dirty="0"/>
              <a:t>下的关键属性</a:t>
            </a:r>
            <a:endParaRPr lang="en-US" altLang="zh-CN" dirty="0"/>
          </a:p>
          <a:p>
            <a:pPr lvl="1">
              <a:buFont typeface="Wingdings" charset="2"/>
              <a:buChar char="l"/>
            </a:pPr>
            <a:r>
              <a:rPr lang="en-US" altLang="zh-CN" b="1" dirty="0" err="1"/>
              <a:t>EditorInfo</a:t>
            </a:r>
            <a:r>
              <a:rPr lang="en-US" altLang="zh-CN" b="1" dirty="0"/>
              <a:t> .</a:t>
            </a:r>
            <a:r>
              <a:rPr lang="en-US" altLang="zh-CN" b="1" dirty="0" err="1" smtClean="0">
                <a:solidFill>
                  <a:srgbClr val="FF0000"/>
                </a:solidFill>
              </a:rPr>
              <a:t>hintText</a:t>
            </a:r>
            <a:r>
              <a:rPr lang="zh-CN" altLang="en-US" dirty="0" smtClean="0"/>
              <a:t>：</a:t>
            </a:r>
            <a:r>
              <a:rPr lang="zh-CN" altLang="en-US" dirty="0"/>
              <a:t>编</a:t>
            </a:r>
            <a:r>
              <a:rPr lang="zh-CN" altLang="en-US" dirty="0" smtClean="0"/>
              <a:t>辑框的默认值，如图所示，</a:t>
            </a:r>
            <a:endParaRPr lang="en-US" altLang="zh-CN" dirty="0" smtClean="0"/>
          </a:p>
          <a:p>
            <a:pPr marL="868680" lvl="2" indent="0">
              <a:buNone/>
            </a:pPr>
            <a:r>
              <a:rPr lang="zh-CN" altLang="en-US" sz="1600" dirty="0"/>
              <a:t>其中</a:t>
            </a:r>
            <a:r>
              <a:rPr lang="en-US" altLang="zh-CN" sz="1600" dirty="0"/>
              <a:t>Password</a:t>
            </a:r>
            <a:r>
              <a:rPr lang="zh-CN" altLang="en-US" sz="1600" dirty="0"/>
              <a:t>和</a:t>
            </a:r>
            <a:r>
              <a:rPr lang="en-US" altLang="zh-CN" sz="1600" dirty="0"/>
              <a:t>Email address </a:t>
            </a:r>
            <a:r>
              <a:rPr lang="zh-CN" altLang="en-US" sz="1600" dirty="0"/>
              <a:t>即为编辑框的默认值</a:t>
            </a:r>
            <a:endParaRPr lang="en-US" altLang="zh-CN" sz="1600" dirty="0"/>
          </a:p>
          <a:p>
            <a:pPr lvl="1">
              <a:buFont typeface="Wingdings" charset="2"/>
              <a:buChar char="l"/>
            </a:pPr>
            <a:r>
              <a:rPr lang="en-US" altLang="zh-CN" b="1" dirty="0" err="1" smtClean="0"/>
              <a:t>EditorInfo</a:t>
            </a:r>
            <a:r>
              <a:rPr lang="en-US" altLang="zh-CN" b="1" dirty="0" smtClean="0"/>
              <a:t> </a:t>
            </a:r>
            <a:r>
              <a:rPr lang="en-US" altLang="zh-CN" b="1" dirty="0"/>
              <a:t>.</a:t>
            </a:r>
            <a:r>
              <a:rPr lang="en-US" altLang="zh-CN" b="1" dirty="0" err="1" smtClean="0">
                <a:solidFill>
                  <a:srgbClr val="FF0000"/>
                </a:solidFill>
              </a:rPr>
              <a:t>packageName</a:t>
            </a:r>
            <a:r>
              <a:rPr lang="zh-CN" altLang="en-US" dirty="0" smtClean="0"/>
              <a:t>：所属的</a:t>
            </a:r>
            <a:r>
              <a:rPr lang="en-US" altLang="zh-CN" dirty="0" err="1"/>
              <a:t>apk</a:t>
            </a:r>
            <a:r>
              <a:rPr lang="zh-CN" altLang="en-US" dirty="0"/>
              <a:t>的包名</a:t>
            </a:r>
            <a:r>
              <a:rPr lang="zh-CN" altLang="en-US" dirty="0" smtClean="0"/>
              <a:t>，</a:t>
            </a:r>
            <a:endParaRPr lang="en-US" altLang="zh-CN" dirty="0" smtClean="0"/>
          </a:p>
          <a:p>
            <a:pPr marL="868680" lvl="2" indent="0">
              <a:buNone/>
            </a:pPr>
            <a:r>
              <a:rPr lang="zh-CN" altLang="en-US" sz="1600" dirty="0"/>
              <a:t>例如手机</a:t>
            </a:r>
            <a:r>
              <a:rPr lang="en-US" altLang="zh-CN" sz="1600" dirty="0" err="1"/>
              <a:t>qq</a:t>
            </a:r>
            <a:r>
              <a:rPr lang="zh-CN" altLang="en-US" sz="1600" dirty="0"/>
              <a:t>中的所有编辑框的</a:t>
            </a:r>
            <a:r>
              <a:rPr lang="en-US" altLang="zh-CN" sz="1600" dirty="0" err="1"/>
              <a:t>packageName</a:t>
            </a:r>
            <a:r>
              <a:rPr lang="zh-CN" altLang="en-US" sz="1600" dirty="0"/>
              <a:t>都是</a:t>
            </a:r>
            <a:r>
              <a:rPr lang="en-US" altLang="zh-CN" sz="1600" dirty="0" err="1"/>
              <a:t>com.tencent.qq</a:t>
            </a:r>
            <a:endParaRPr lang="en-US" altLang="zh-CN" sz="1600" dirty="0"/>
          </a:p>
          <a:p>
            <a:pPr marL="868680" lvl="2" indent="0">
              <a:buNone/>
            </a:pPr>
            <a:endParaRPr lang="en-US" altLang="zh-CN" sz="1600" dirty="0"/>
          </a:p>
          <a:p>
            <a:r>
              <a:rPr lang="en-US" altLang="zh-CN" sz="1600" u="sng" dirty="0" err="1">
                <a:solidFill>
                  <a:srgbClr val="FF0000"/>
                </a:solidFill>
              </a:rPr>
              <a:t>getCurrentInputConnection</a:t>
            </a:r>
            <a:r>
              <a:rPr lang="en-US" altLang="zh-CN" sz="1600" u="sng" dirty="0">
                <a:solidFill>
                  <a:srgbClr val="FF0000"/>
                </a:solidFill>
              </a:rPr>
              <a:t>()</a:t>
            </a:r>
            <a:r>
              <a:rPr lang="zh-CN" altLang="en-US" sz="1600" u="sng" dirty="0"/>
              <a:t>这个方法可以获得当前的编辑框的一个</a:t>
            </a:r>
            <a:r>
              <a:rPr lang="en-US" altLang="zh-CN" sz="1600" u="sng" dirty="0" err="1"/>
              <a:t>InputConnection</a:t>
            </a:r>
            <a:r>
              <a:rPr lang="zh-CN" altLang="en-US" sz="1600" u="sng" dirty="0"/>
              <a:t>对象，而这个对象则有多个强大的方法可以调用</a:t>
            </a:r>
            <a:endParaRPr lang="en-US" altLang="zh-CN" sz="1600" u="sng" dirty="0"/>
          </a:p>
          <a:p>
            <a:pPr lvl="1">
              <a:lnSpc>
                <a:spcPct val="110000"/>
              </a:lnSpc>
              <a:buFont typeface="Wingdings" charset="2"/>
              <a:buChar char="l"/>
            </a:pPr>
            <a:r>
              <a:rPr lang="en-US" altLang="zh-CN" b="1" dirty="0">
                <a:solidFill>
                  <a:srgbClr val="FF0000"/>
                </a:solidFill>
              </a:rPr>
              <a:t>commitText</a:t>
            </a:r>
            <a:r>
              <a:rPr lang="en-US" altLang="zh-CN" b="1" dirty="0"/>
              <a:t>(</a:t>
            </a:r>
            <a:r>
              <a:rPr lang="en-US" altLang="zh-CN" b="1" dirty="0" err="1"/>
              <a:t>CharSequence</a:t>
            </a:r>
            <a:r>
              <a:rPr lang="en-US" altLang="zh-CN" b="1" dirty="0"/>
              <a:t> text, </a:t>
            </a:r>
            <a:r>
              <a:rPr lang="en-US" altLang="zh-CN" b="1" dirty="0" err="1"/>
              <a:t>int</a:t>
            </a:r>
            <a:r>
              <a:rPr lang="en-US" altLang="zh-CN" b="1" dirty="0"/>
              <a:t> </a:t>
            </a:r>
            <a:r>
              <a:rPr lang="en-US" altLang="zh-CN" b="1" dirty="0" err="1"/>
              <a:t>newCursorPosition</a:t>
            </a:r>
            <a:r>
              <a:rPr lang="en-US" altLang="zh-CN" b="1" dirty="0"/>
              <a:t>)</a:t>
            </a:r>
            <a:r>
              <a:rPr lang="zh-CN" altLang="en-US" b="1" dirty="0" smtClean="0"/>
              <a:t>，用来向编辑框写入值</a:t>
            </a:r>
            <a:endParaRPr lang="en-US" altLang="zh-CN" b="1" dirty="0"/>
          </a:p>
          <a:p>
            <a:endParaRPr kumimoji="1" lang="zh-CN" altLang="en-US" dirty="0"/>
          </a:p>
        </p:txBody>
      </p:sp>
      <p:pic>
        <p:nvPicPr>
          <p:cNvPr id="4" name="图片 3" descr="1.jpg"/>
          <p:cNvPicPr>
            <a:picLocks noChangeAspect="1"/>
          </p:cNvPicPr>
          <p:nvPr/>
        </p:nvPicPr>
        <p:blipFill>
          <a:blip r:embed="rId2"/>
          <a:stretch>
            <a:fillRect/>
          </a:stretch>
        </p:blipFill>
        <p:spPr>
          <a:xfrm>
            <a:off x="7618958" y="2507308"/>
            <a:ext cx="3095625" cy="838200"/>
          </a:xfrm>
          <a:prstGeom prst="rect">
            <a:avLst/>
          </a:prstGeom>
        </p:spPr>
      </p:pic>
    </p:spTree>
    <p:extLst>
      <p:ext uri="{BB962C8B-B14F-4D97-AF65-F5344CB8AC3E}">
        <p14:creationId xmlns:p14="http://schemas.microsoft.com/office/powerpoint/2010/main" val="31873777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输入法监听</a:t>
            </a:r>
            <a:endParaRPr kumimoji="1" lang="zh-CN" altLang="en-US" dirty="0"/>
          </a:p>
        </p:txBody>
      </p:sp>
      <p:sp>
        <p:nvSpPr>
          <p:cNvPr id="3" name="内容占位符 2"/>
          <p:cNvSpPr>
            <a:spLocks noGrp="1"/>
          </p:cNvSpPr>
          <p:nvPr>
            <p:ph idx="1"/>
          </p:nvPr>
        </p:nvSpPr>
        <p:spPr/>
        <p:txBody>
          <a:bodyPr>
            <a:normAutofit lnSpcReduction="10000"/>
          </a:bodyPr>
          <a:lstStyle/>
          <a:p>
            <a:r>
              <a:rPr lang="zh-CN" altLang="en-US" dirty="0" smtClean="0"/>
              <a:t>可以自己实现一个输入法</a:t>
            </a:r>
            <a:r>
              <a:rPr lang="zh-CN" altLang="en-US" dirty="0"/>
              <a:t>，在输入每一个字符的时候记录，最后在</a:t>
            </a:r>
            <a:r>
              <a:rPr lang="en-US" altLang="zh-CN" dirty="0" err="1"/>
              <a:t>onFinishInput</a:t>
            </a:r>
            <a:r>
              <a:rPr lang="zh-CN" altLang="en-US" dirty="0"/>
              <a:t>方法处把输入</a:t>
            </a:r>
            <a:r>
              <a:rPr lang="zh-CN" altLang="en-US" dirty="0" smtClean="0"/>
              <a:t>框的值发送到特定服务器</a:t>
            </a:r>
            <a:endParaRPr lang="en-US" altLang="zh-CN" dirty="0" smtClean="0"/>
          </a:p>
          <a:p>
            <a:endParaRPr lang="en-US" altLang="zh-CN" dirty="0"/>
          </a:p>
          <a:p>
            <a:r>
              <a:rPr lang="zh-CN" altLang="en-US" dirty="0" smtClean="0"/>
              <a:t>或者利用重打包的方法修改一个现有的输入法（例如搜狗），在</a:t>
            </a:r>
            <a:r>
              <a:rPr lang="en-US" altLang="zh-CN" dirty="0" err="1" smtClean="0"/>
              <a:t>commitText</a:t>
            </a:r>
            <a:r>
              <a:rPr lang="zh-CN" altLang="en-US" dirty="0" smtClean="0"/>
              <a:t>和</a:t>
            </a:r>
            <a:r>
              <a:rPr lang="en-US" altLang="zh-CN" dirty="0" err="1" smtClean="0"/>
              <a:t>onFinishInput</a:t>
            </a:r>
            <a:r>
              <a:rPr lang="zh-CN" altLang="en-US" dirty="0" smtClean="0"/>
              <a:t>处插入恶意代码，将输入的内容通过自定义的监听类发送到特定服务器</a:t>
            </a:r>
            <a:endParaRPr lang="en-US" altLang="zh-CN" dirty="0"/>
          </a:p>
          <a:p>
            <a:endParaRPr kumimoji="1" lang="zh-CN" altLang="en-US" dirty="0"/>
          </a:p>
        </p:txBody>
      </p:sp>
    </p:spTree>
    <p:extLst>
      <p:ext uri="{BB962C8B-B14F-4D97-AF65-F5344CB8AC3E}">
        <p14:creationId xmlns:p14="http://schemas.microsoft.com/office/powerpoint/2010/main" val="2156314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dirty="0"/>
              <a:t>3</a:t>
            </a:r>
            <a:r>
              <a:rPr lang="zh-CN" altLang="en-US" sz="5400" dirty="0"/>
              <a:t>、</a:t>
            </a:r>
            <a:r>
              <a:rPr lang="en-US" altLang="zh-CN" sz="5400" dirty="0"/>
              <a:t>Android</a:t>
            </a:r>
            <a:r>
              <a:rPr lang="zh-CN" altLang="en-US" sz="5400" dirty="0"/>
              <a:t>漏洞</a:t>
            </a:r>
            <a:endParaRPr lang="en-US" altLang="zh-CN" sz="5400" dirty="0"/>
          </a:p>
        </p:txBody>
      </p:sp>
      <p:sp>
        <p:nvSpPr>
          <p:cNvPr id="3" name="内容占位符 2"/>
          <p:cNvSpPr>
            <a:spLocks noGrp="1"/>
          </p:cNvSpPr>
          <p:nvPr>
            <p:ph idx="1"/>
          </p:nvPr>
        </p:nvSpPr>
        <p:spPr>
          <a:xfrm>
            <a:off x="1443681" y="1691218"/>
            <a:ext cx="7772400" cy="3733800"/>
          </a:xfrm>
        </p:spPr>
        <p:txBody>
          <a:bodyPr>
            <a:noAutofit/>
          </a:bodyPr>
          <a:lstStyle/>
          <a:p>
            <a:pPr marL="0" indent="0">
              <a:buNone/>
            </a:pPr>
            <a:r>
              <a:rPr kumimoji="1" lang="en-US" altLang="zh-CN" sz="2000" dirty="0" smtClean="0"/>
              <a:t>3.1 </a:t>
            </a:r>
            <a:r>
              <a:rPr kumimoji="1" lang="zh-CN" altLang="en-US" sz="2000" dirty="0" smtClean="0"/>
              <a:t>短信伪造漏洞</a:t>
            </a:r>
            <a:endParaRPr kumimoji="1" lang="en-US" altLang="zh-CN" sz="2000" dirty="0" smtClean="0"/>
          </a:p>
          <a:p>
            <a:pPr marL="68580" indent="0">
              <a:buNone/>
            </a:pPr>
            <a:r>
              <a:rPr kumimoji="1" lang="en-US" altLang="zh-CN" sz="2000" dirty="0"/>
              <a:t> </a:t>
            </a:r>
            <a:r>
              <a:rPr kumimoji="1" lang="en-US" altLang="zh-CN" sz="2000" dirty="0" smtClean="0"/>
              <a:t>   SMS Phishing, </a:t>
            </a:r>
            <a:r>
              <a:rPr kumimoji="1" lang="en-US" altLang="zh-CN" sz="2000" dirty="0" err="1" smtClean="0"/>
              <a:t>Smishing</a:t>
            </a:r>
            <a:endParaRPr kumimoji="1" lang="en-US" altLang="zh-CN" sz="2000" dirty="0" smtClean="0"/>
          </a:p>
          <a:p>
            <a:pPr marL="0" indent="0">
              <a:buNone/>
            </a:pPr>
            <a:r>
              <a:rPr kumimoji="1" lang="en-US" altLang="zh-CN" sz="2000" dirty="0" smtClean="0"/>
              <a:t>3.2 </a:t>
            </a:r>
            <a:r>
              <a:rPr kumimoji="1" lang="zh-CN" altLang="en-US" sz="2000" dirty="0" smtClean="0"/>
              <a:t>通知滥用漏洞</a:t>
            </a:r>
            <a:endParaRPr kumimoji="1" lang="en-US" altLang="zh-CN" sz="2000" dirty="0" smtClean="0"/>
          </a:p>
          <a:p>
            <a:pPr marL="68580" indent="0">
              <a:buNone/>
            </a:pPr>
            <a:r>
              <a:rPr kumimoji="1" lang="en-US" altLang="zh-CN" sz="2000" dirty="0" smtClean="0"/>
              <a:t>    Notification Abuse</a:t>
            </a:r>
          </a:p>
          <a:p>
            <a:pPr marL="0" indent="0">
              <a:buNone/>
            </a:pPr>
            <a:r>
              <a:rPr kumimoji="1" lang="en-US" altLang="zh-CN" sz="2000" dirty="0" smtClean="0"/>
              <a:t>3.3 </a:t>
            </a:r>
            <a:r>
              <a:rPr kumimoji="1" lang="zh-CN" altLang="en-US" sz="2000" dirty="0" smtClean="0"/>
              <a:t>输入法监听</a:t>
            </a:r>
            <a:endParaRPr kumimoji="1" lang="en-US" altLang="zh-CN" sz="2000" dirty="0" smtClean="0"/>
          </a:p>
          <a:p>
            <a:pPr marL="68580" indent="0">
              <a:buNone/>
            </a:pPr>
            <a:r>
              <a:rPr kumimoji="1" lang="en-US" altLang="zh-CN" sz="2000" dirty="0"/>
              <a:t> </a:t>
            </a:r>
            <a:r>
              <a:rPr kumimoji="1" lang="en-US" altLang="zh-CN" sz="2000" dirty="0" smtClean="0"/>
              <a:t>   Input Hack</a:t>
            </a:r>
          </a:p>
          <a:p>
            <a:pPr marL="0" indent="0">
              <a:buNone/>
            </a:pPr>
            <a:r>
              <a:rPr kumimoji="1" lang="en-US" altLang="zh-CN" sz="2000" dirty="0" smtClean="0"/>
              <a:t>3.4 </a:t>
            </a:r>
            <a:r>
              <a:rPr kumimoji="1" lang="zh-CN" altLang="en-US" sz="2000" dirty="0" smtClean="0"/>
              <a:t>重打包</a:t>
            </a:r>
            <a:endParaRPr kumimoji="1" lang="en-US" altLang="zh-CN" sz="2000" dirty="0" smtClean="0"/>
          </a:p>
          <a:p>
            <a:pPr marL="68580" indent="0">
              <a:buNone/>
            </a:pPr>
            <a:r>
              <a:rPr kumimoji="1" lang="en-US" altLang="zh-CN" sz="2000" dirty="0"/>
              <a:t>    Repackage</a:t>
            </a:r>
          </a:p>
          <a:p>
            <a:pPr marL="0" indent="0">
              <a:buNone/>
            </a:pPr>
            <a:r>
              <a:rPr kumimoji="1" lang="en-US" altLang="zh-CN" sz="2000" dirty="0" smtClean="0"/>
              <a:t>3.5 </a:t>
            </a:r>
            <a:r>
              <a:rPr kumimoji="1" lang="zh-CN" altLang="en-US" sz="2000" dirty="0" smtClean="0"/>
              <a:t>第三方软件漏洞</a:t>
            </a:r>
            <a:endParaRPr kumimoji="1" lang="en-US" altLang="zh-CN" sz="2000" dirty="0" smtClean="0"/>
          </a:p>
        </p:txBody>
      </p:sp>
    </p:spTree>
    <p:extLst>
      <p:ext uri="{BB962C8B-B14F-4D97-AF65-F5344CB8AC3E}">
        <p14:creationId xmlns:p14="http://schemas.microsoft.com/office/powerpoint/2010/main" val="21994568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恶意代码的传播：重打包</a:t>
            </a:r>
            <a:endParaRPr lang="zh-CN" altLang="en-US" dirty="0"/>
          </a:p>
        </p:txBody>
      </p:sp>
      <p:sp>
        <p:nvSpPr>
          <p:cNvPr id="2" name="内容占位符 1"/>
          <p:cNvSpPr>
            <a:spLocks noGrp="1"/>
          </p:cNvSpPr>
          <p:nvPr>
            <p:ph idx="1"/>
          </p:nvPr>
        </p:nvSpPr>
        <p:spPr>
          <a:xfrm>
            <a:off x="2209800" y="1600201"/>
            <a:ext cx="7772400" cy="720926"/>
          </a:xfrm>
        </p:spPr>
        <p:txBody>
          <a:bodyPr/>
          <a:lstStyle/>
          <a:p>
            <a:endParaRPr lang="zh-CN" altLang="en-US" dirty="0"/>
          </a:p>
        </p:txBody>
      </p:sp>
      <p:sp>
        <p:nvSpPr>
          <p:cNvPr id="4" name="矩形 3"/>
          <p:cNvSpPr/>
          <p:nvPr/>
        </p:nvSpPr>
        <p:spPr>
          <a:xfrm>
            <a:off x="3027364" y="3213455"/>
            <a:ext cx="2376487" cy="503237"/>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CN" sz="1600" dirty="0"/>
              <a:t>AndroidManifest.xml</a:t>
            </a:r>
            <a:endParaRPr lang="zh-CN" altLang="en-US" sz="1600" dirty="0"/>
          </a:p>
        </p:txBody>
      </p:sp>
      <p:sp>
        <p:nvSpPr>
          <p:cNvPr id="5" name="矩形 4"/>
          <p:cNvSpPr/>
          <p:nvPr/>
        </p:nvSpPr>
        <p:spPr>
          <a:xfrm>
            <a:off x="3027364" y="4580292"/>
            <a:ext cx="2376487" cy="5048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CN" sz="1600" dirty="0"/>
              <a:t>Original Class</a:t>
            </a:r>
            <a:endParaRPr lang="zh-CN" altLang="en-US" sz="1600" dirty="0"/>
          </a:p>
        </p:txBody>
      </p:sp>
      <p:cxnSp>
        <p:nvCxnSpPr>
          <p:cNvPr id="6" name="直接箭头连接符 5"/>
          <p:cNvCxnSpPr>
            <a:stCxn id="4" idx="2"/>
            <a:endCxn id="5" idx="0"/>
          </p:cNvCxnSpPr>
          <p:nvPr/>
        </p:nvCxnSpPr>
        <p:spPr>
          <a:xfrm>
            <a:off x="4214813" y="3716691"/>
            <a:ext cx="0" cy="8636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483350" y="3896080"/>
            <a:ext cx="2376488" cy="50482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600" dirty="0"/>
              <a:t>Malicious Class</a:t>
            </a:r>
            <a:endParaRPr lang="zh-CN" altLang="en-US" sz="1600" dirty="0"/>
          </a:p>
        </p:txBody>
      </p:sp>
      <p:cxnSp>
        <p:nvCxnSpPr>
          <p:cNvPr id="8" name="直接箭头连接符 7"/>
          <p:cNvCxnSpPr>
            <a:stCxn id="4" idx="3"/>
            <a:endCxn id="7" idx="0"/>
          </p:cNvCxnSpPr>
          <p:nvPr/>
        </p:nvCxnSpPr>
        <p:spPr>
          <a:xfrm>
            <a:off x="5403850" y="3464279"/>
            <a:ext cx="2268538" cy="43180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9" name="直接箭头连接符 8"/>
          <p:cNvCxnSpPr>
            <a:stCxn id="7" idx="2"/>
            <a:endCxn id="5" idx="3"/>
          </p:cNvCxnSpPr>
          <p:nvPr/>
        </p:nvCxnSpPr>
        <p:spPr>
          <a:xfrm flipH="1">
            <a:off x="5403850" y="4400904"/>
            <a:ext cx="2268538" cy="43180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TextBox 13"/>
          <p:cNvSpPr txBox="1">
            <a:spLocks noChangeArrowheads="1"/>
          </p:cNvSpPr>
          <p:nvPr/>
        </p:nvSpPr>
        <p:spPr bwMode="auto">
          <a:xfrm>
            <a:off x="2954339" y="4050067"/>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itchFamily="34" charset="0"/>
                <a:ea typeface="黑体" pitchFamily="49" charset="-122"/>
              </a:defRPr>
            </a:lvl1pPr>
            <a:lvl2pPr marL="742950" indent="-285750">
              <a:defRPr>
                <a:solidFill>
                  <a:schemeClr val="tx1"/>
                </a:solidFill>
                <a:latin typeface="Lucida Sans Unicode" pitchFamily="34" charset="0"/>
                <a:ea typeface="黑体" pitchFamily="49" charset="-122"/>
              </a:defRPr>
            </a:lvl2pPr>
            <a:lvl3pPr marL="1143000" indent="-228600">
              <a:defRPr>
                <a:solidFill>
                  <a:schemeClr val="tx1"/>
                </a:solidFill>
                <a:latin typeface="Lucida Sans Unicode" pitchFamily="34" charset="0"/>
                <a:ea typeface="黑体" pitchFamily="49" charset="-122"/>
              </a:defRPr>
            </a:lvl3pPr>
            <a:lvl4pPr marL="1600200" indent="-228600">
              <a:defRPr>
                <a:solidFill>
                  <a:schemeClr val="tx1"/>
                </a:solidFill>
                <a:latin typeface="Lucida Sans Unicode" pitchFamily="34" charset="0"/>
                <a:ea typeface="黑体" pitchFamily="49" charset="-122"/>
              </a:defRPr>
            </a:lvl4pPr>
            <a:lvl5pPr marL="2057400" indent="-228600">
              <a:defRPr>
                <a:solidFill>
                  <a:schemeClr val="tx1"/>
                </a:solidFill>
                <a:latin typeface="Lucida Sans Unicode" pitchFamily="34" charset="0"/>
                <a:ea typeface="黑体" pitchFamily="49" charset="-122"/>
              </a:defRPr>
            </a:lvl5pPr>
            <a:lvl6pPr marL="2514600" indent="-228600" fontAlgn="base">
              <a:spcBef>
                <a:spcPct val="0"/>
              </a:spcBef>
              <a:spcAft>
                <a:spcPct val="0"/>
              </a:spcAft>
              <a:defRPr>
                <a:solidFill>
                  <a:schemeClr val="tx1"/>
                </a:solidFill>
                <a:latin typeface="Lucida Sans Unicode" pitchFamily="34" charset="0"/>
                <a:ea typeface="黑体" pitchFamily="49" charset="-122"/>
              </a:defRPr>
            </a:lvl6pPr>
            <a:lvl7pPr marL="2971800" indent="-228600" fontAlgn="base">
              <a:spcBef>
                <a:spcPct val="0"/>
              </a:spcBef>
              <a:spcAft>
                <a:spcPct val="0"/>
              </a:spcAft>
              <a:defRPr>
                <a:solidFill>
                  <a:schemeClr val="tx1"/>
                </a:solidFill>
                <a:latin typeface="Lucida Sans Unicode" pitchFamily="34" charset="0"/>
                <a:ea typeface="黑体" pitchFamily="49" charset="-122"/>
              </a:defRPr>
            </a:lvl7pPr>
            <a:lvl8pPr marL="3429000" indent="-228600" fontAlgn="base">
              <a:spcBef>
                <a:spcPct val="0"/>
              </a:spcBef>
              <a:spcAft>
                <a:spcPct val="0"/>
              </a:spcAft>
              <a:defRPr>
                <a:solidFill>
                  <a:schemeClr val="tx1"/>
                </a:solidFill>
                <a:latin typeface="Lucida Sans Unicode" pitchFamily="34" charset="0"/>
                <a:ea typeface="黑体" pitchFamily="49" charset="-122"/>
              </a:defRPr>
            </a:lvl8pPr>
            <a:lvl9pPr marL="3886200" indent="-228600" fontAlgn="base">
              <a:spcBef>
                <a:spcPct val="0"/>
              </a:spcBef>
              <a:spcAft>
                <a:spcPct val="0"/>
              </a:spcAft>
              <a:defRPr>
                <a:solidFill>
                  <a:schemeClr val="tx1"/>
                </a:solidFill>
                <a:latin typeface="Lucida Sans Unicode" pitchFamily="34" charset="0"/>
                <a:ea typeface="黑体" pitchFamily="49" charset="-122"/>
              </a:defRPr>
            </a:lvl9pPr>
          </a:lstStyle>
          <a:p>
            <a:r>
              <a:rPr lang="en-US" altLang="zh-CN" sz="1400"/>
              <a:t>MainActivity</a:t>
            </a:r>
            <a:endParaRPr lang="zh-CN" altLang="en-US" sz="1400"/>
          </a:p>
        </p:txBody>
      </p:sp>
      <p:sp>
        <p:nvSpPr>
          <p:cNvPr id="11" name="TextBox 14"/>
          <p:cNvSpPr txBox="1">
            <a:spLocks noChangeArrowheads="1"/>
          </p:cNvSpPr>
          <p:nvPr/>
        </p:nvSpPr>
        <p:spPr bwMode="auto">
          <a:xfrm>
            <a:off x="5980113" y="3056291"/>
            <a:ext cx="23034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itchFamily="34" charset="0"/>
                <a:ea typeface="黑体" pitchFamily="49" charset="-122"/>
              </a:defRPr>
            </a:lvl1pPr>
            <a:lvl2pPr marL="742950" indent="-285750">
              <a:defRPr>
                <a:solidFill>
                  <a:schemeClr val="tx1"/>
                </a:solidFill>
                <a:latin typeface="Lucida Sans Unicode" pitchFamily="34" charset="0"/>
                <a:ea typeface="黑体" pitchFamily="49" charset="-122"/>
              </a:defRPr>
            </a:lvl2pPr>
            <a:lvl3pPr marL="1143000" indent="-228600">
              <a:defRPr>
                <a:solidFill>
                  <a:schemeClr val="tx1"/>
                </a:solidFill>
                <a:latin typeface="Lucida Sans Unicode" pitchFamily="34" charset="0"/>
                <a:ea typeface="黑体" pitchFamily="49" charset="-122"/>
              </a:defRPr>
            </a:lvl3pPr>
            <a:lvl4pPr marL="1600200" indent="-228600">
              <a:defRPr>
                <a:solidFill>
                  <a:schemeClr val="tx1"/>
                </a:solidFill>
                <a:latin typeface="Lucida Sans Unicode" pitchFamily="34" charset="0"/>
                <a:ea typeface="黑体" pitchFamily="49" charset="-122"/>
              </a:defRPr>
            </a:lvl4pPr>
            <a:lvl5pPr marL="2057400" indent="-228600">
              <a:defRPr>
                <a:solidFill>
                  <a:schemeClr val="tx1"/>
                </a:solidFill>
                <a:latin typeface="Lucida Sans Unicode" pitchFamily="34" charset="0"/>
                <a:ea typeface="黑体" pitchFamily="49" charset="-122"/>
              </a:defRPr>
            </a:lvl5pPr>
            <a:lvl6pPr marL="2514600" indent="-228600" fontAlgn="base">
              <a:spcBef>
                <a:spcPct val="0"/>
              </a:spcBef>
              <a:spcAft>
                <a:spcPct val="0"/>
              </a:spcAft>
              <a:defRPr>
                <a:solidFill>
                  <a:schemeClr val="tx1"/>
                </a:solidFill>
                <a:latin typeface="Lucida Sans Unicode" pitchFamily="34" charset="0"/>
                <a:ea typeface="黑体" pitchFamily="49" charset="-122"/>
              </a:defRPr>
            </a:lvl6pPr>
            <a:lvl7pPr marL="2971800" indent="-228600" fontAlgn="base">
              <a:spcBef>
                <a:spcPct val="0"/>
              </a:spcBef>
              <a:spcAft>
                <a:spcPct val="0"/>
              </a:spcAft>
              <a:defRPr>
                <a:solidFill>
                  <a:schemeClr val="tx1"/>
                </a:solidFill>
                <a:latin typeface="Lucida Sans Unicode" pitchFamily="34" charset="0"/>
                <a:ea typeface="黑体" pitchFamily="49" charset="-122"/>
              </a:defRPr>
            </a:lvl7pPr>
            <a:lvl8pPr marL="3429000" indent="-228600" fontAlgn="base">
              <a:spcBef>
                <a:spcPct val="0"/>
              </a:spcBef>
              <a:spcAft>
                <a:spcPct val="0"/>
              </a:spcAft>
              <a:defRPr>
                <a:solidFill>
                  <a:schemeClr val="tx1"/>
                </a:solidFill>
                <a:latin typeface="Lucida Sans Unicode" pitchFamily="34" charset="0"/>
                <a:ea typeface="黑体" pitchFamily="49" charset="-122"/>
              </a:defRPr>
            </a:lvl8pPr>
            <a:lvl9pPr marL="3886200" indent="-228600" fontAlgn="base">
              <a:spcBef>
                <a:spcPct val="0"/>
              </a:spcBef>
              <a:spcAft>
                <a:spcPct val="0"/>
              </a:spcAft>
              <a:defRPr>
                <a:solidFill>
                  <a:schemeClr val="tx1"/>
                </a:solidFill>
                <a:latin typeface="Lucida Sans Unicode" pitchFamily="34" charset="0"/>
                <a:ea typeface="黑体" pitchFamily="49" charset="-122"/>
              </a:defRPr>
            </a:lvl9pPr>
          </a:lstStyle>
          <a:p>
            <a:r>
              <a:rPr lang="zh-CN" altLang="en-US" sz="1400" dirty="0"/>
              <a:t>将</a:t>
            </a:r>
            <a:r>
              <a:rPr lang="en-US" altLang="zh-CN" sz="1400" dirty="0" err="1"/>
              <a:t>MainActivity</a:t>
            </a:r>
            <a:r>
              <a:rPr lang="zh-CN" altLang="en-US" sz="1400" dirty="0"/>
              <a:t>替换为恶意</a:t>
            </a:r>
            <a:r>
              <a:rPr lang="en-US" altLang="zh-CN" sz="1400" dirty="0"/>
              <a:t>activity</a:t>
            </a:r>
            <a:endParaRPr lang="zh-CN" altLang="en-US" sz="1400" dirty="0"/>
          </a:p>
        </p:txBody>
      </p:sp>
      <p:sp>
        <p:nvSpPr>
          <p:cNvPr id="12" name="TextBox 15"/>
          <p:cNvSpPr txBox="1">
            <a:spLocks noChangeArrowheads="1"/>
          </p:cNvSpPr>
          <p:nvPr/>
        </p:nvSpPr>
        <p:spPr bwMode="auto">
          <a:xfrm>
            <a:off x="6057901" y="4762855"/>
            <a:ext cx="158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itchFamily="34" charset="0"/>
                <a:ea typeface="黑体" pitchFamily="49" charset="-122"/>
              </a:defRPr>
            </a:lvl1pPr>
            <a:lvl2pPr marL="742950" indent="-285750">
              <a:defRPr>
                <a:solidFill>
                  <a:schemeClr val="tx1"/>
                </a:solidFill>
                <a:latin typeface="Lucida Sans Unicode" pitchFamily="34" charset="0"/>
                <a:ea typeface="黑体" pitchFamily="49" charset="-122"/>
              </a:defRPr>
            </a:lvl2pPr>
            <a:lvl3pPr marL="1143000" indent="-228600">
              <a:defRPr>
                <a:solidFill>
                  <a:schemeClr val="tx1"/>
                </a:solidFill>
                <a:latin typeface="Lucida Sans Unicode" pitchFamily="34" charset="0"/>
                <a:ea typeface="黑体" pitchFamily="49" charset="-122"/>
              </a:defRPr>
            </a:lvl3pPr>
            <a:lvl4pPr marL="1600200" indent="-228600">
              <a:defRPr>
                <a:solidFill>
                  <a:schemeClr val="tx1"/>
                </a:solidFill>
                <a:latin typeface="Lucida Sans Unicode" pitchFamily="34" charset="0"/>
                <a:ea typeface="黑体" pitchFamily="49" charset="-122"/>
              </a:defRPr>
            </a:lvl4pPr>
            <a:lvl5pPr marL="2057400" indent="-228600">
              <a:defRPr>
                <a:solidFill>
                  <a:schemeClr val="tx1"/>
                </a:solidFill>
                <a:latin typeface="Lucida Sans Unicode" pitchFamily="34" charset="0"/>
                <a:ea typeface="黑体" pitchFamily="49" charset="-122"/>
              </a:defRPr>
            </a:lvl5pPr>
            <a:lvl6pPr marL="2514600" indent="-228600" fontAlgn="base">
              <a:spcBef>
                <a:spcPct val="0"/>
              </a:spcBef>
              <a:spcAft>
                <a:spcPct val="0"/>
              </a:spcAft>
              <a:defRPr>
                <a:solidFill>
                  <a:schemeClr val="tx1"/>
                </a:solidFill>
                <a:latin typeface="Lucida Sans Unicode" pitchFamily="34" charset="0"/>
                <a:ea typeface="黑体" pitchFamily="49" charset="-122"/>
              </a:defRPr>
            </a:lvl6pPr>
            <a:lvl7pPr marL="2971800" indent="-228600" fontAlgn="base">
              <a:spcBef>
                <a:spcPct val="0"/>
              </a:spcBef>
              <a:spcAft>
                <a:spcPct val="0"/>
              </a:spcAft>
              <a:defRPr>
                <a:solidFill>
                  <a:schemeClr val="tx1"/>
                </a:solidFill>
                <a:latin typeface="Lucida Sans Unicode" pitchFamily="34" charset="0"/>
                <a:ea typeface="黑体" pitchFamily="49" charset="-122"/>
              </a:defRPr>
            </a:lvl7pPr>
            <a:lvl8pPr marL="3429000" indent="-228600" fontAlgn="base">
              <a:spcBef>
                <a:spcPct val="0"/>
              </a:spcBef>
              <a:spcAft>
                <a:spcPct val="0"/>
              </a:spcAft>
              <a:defRPr>
                <a:solidFill>
                  <a:schemeClr val="tx1"/>
                </a:solidFill>
                <a:latin typeface="Lucida Sans Unicode" pitchFamily="34" charset="0"/>
                <a:ea typeface="黑体" pitchFamily="49" charset="-122"/>
              </a:defRPr>
            </a:lvl8pPr>
            <a:lvl9pPr marL="3886200" indent="-228600" fontAlgn="base">
              <a:spcBef>
                <a:spcPct val="0"/>
              </a:spcBef>
              <a:spcAft>
                <a:spcPct val="0"/>
              </a:spcAft>
              <a:defRPr>
                <a:solidFill>
                  <a:schemeClr val="tx1"/>
                </a:solidFill>
                <a:latin typeface="Lucida Sans Unicode" pitchFamily="34" charset="0"/>
                <a:ea typeface="黑体" pitchFamily="49" charset="-122"/>
              </a:defRPr>
            </a:lvl9pPr>
          </a:lstStyle>
          <a:p>
            <a:r>
              <a:rPr lang="zh-CN" altLang="en-US" sz="1400" dirty="0"/>
              <a:t>启动</a:t>
            </a:r>
            <a:r>
              <a:rPr lang="en-US" altLang="zh-CN" sz="1400" dirty="0"/>
              <a:t>activity</a:t>
            </a:r>
            <a:endParaRPr lang="zh-CN" altLang="en-US" sz="1400" dirty="0"/>
          </a:p>
        </p:txBody>
      </p:sp>
      <p:cxnSp>
        <p:nvCxnSpPr>
          <p:cNvPr id="13" name="直接连接符 12"/>
          <p:cNvCxnSpPr/>
          <p:nvPr/>
        </p:nvCxnSpPr>
        <p:spPr>
          <a:xfrm>
            <a:off x="4129089" y="3997680"/>
            <a:ext cx="180975" cy="1539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8717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011" y="1700808"/>
            <a:ext cx="6833573" cy="5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idx="1"/>
          </p:nvPr>
        </p:nvSpPr>
        <p:spPr/>
        <p:txBody>
          <a:bodyPr>
            <a:normAutofit/>
          </a:bodyPr>
          <a:lstStyle/>
          <a:p>
            <a:r>
              <a:rPr lang="en-US" altLang="zh-CN" dirty="0"/>
              <a:t>1. Write a malware</a:t>
            </a:r>
            <a:endParaRPr lang="zh-CN" altLang="en-US" dirty="0"/>
          </a:p>
        </p:txBody>
      </p:sp>
      <p:sp>
        <p:nvSpPr>
          <p:cNvPr id="3" name="标题 2"/>
          <p:cNvSpPr>
            <a:spLocks noGrp="1"/>
          </p:cNvSpPr>
          <p:nvPr>
            <p:ph type="title"/>
          </p:nvPr>
        </p:nvSpPr>
        <p:spPr/>
        <p:txBody>
          <a:bodyPr/>
          <a:lstStyle/>
          <a:p>
            <a:r>
              <a:rPr lang="zh-CN" altLang="en-US" dirty="0"/>
              <a:t>重打包</a:t>
            </a:r>
            <a:r>
              <a:rPr lang="en-US" altLang="zh-CN" dirty="0"/>
              <a:t> Repackage</a:t>
            </a:r>
            <a:endParaRPr lang="zh-CN" altLang="en-US" dirty="0"/>
          </a:p>
        </p:txBody>
      </p:sp>
      <p:sp>
        <p:nvSpPr>
          <p:cNvPr id="4" name="TextBox 3"/>
          <p:cNvSpPr txBox="1"/>
          <p:nvPr/>
        </p:nvSpPr>
        <p:spPr>
          <a:xfrm>
            <a:off x="6888088" y="3607021"/>
            <a:ext cx="2520280" cy="307777"/>
          </a:xfrm>
          <a:prstGeom prst="rect">
            <a:avLst/>
          </a:prstGeom>
          <a:noFill/>
        </p:spPr>
        <p:txBody>
          <a:bodyPr wrap="square" rtlCol="0">
            <a:spAutoFit/>
          </a:bodyPr>
          <a:lstStyle/>
          <a:p>
            <a:r>
              <a:rPr lang="zh-CN" altLang="en-US" sz="1400" dirty="0">
                <a:solidFill>
                  <a:srgbClr val="FF0000"/>
                </a:solidFill>
              </a:rPr>
              <a:t>启动恶意服务</a:t>
            </a:r>
          </a:p>
        </p:txBody>
      </p:sp>
      <p:sp>
        <p:nvSpPr>
          <p:cNvPr id="9" name="TextBox 8"/>
          <p:cNvSpPr txBox="1"/>
          <p:nvPr/>
        </p:nvSpPr>
        <p:spPr>
          <a:xfrm>
            <a:off x="8616280" y="4751856"/>
            <a:ext cx="1368152" cy="523220"/>
          </a:xfrm>
          <a:prstGeom prst="rect">
            <a:avLst/>
          </a:prstGeom>
          <a:noFill/>
        </p:spPr>
        <p:txBody>
          <a:bodyPr wrap="square" rtlCol="0">
            <a:spAutoFit/>
          </a:bodyPr>
          <a:lstStyle/>
          <a:p>
            <a:r>
              <a:rPr lang="zh-CN" altLang="en-US" sz="1400" dirty="0">
                <a:solidFill>
                  <a:srgbClr val="FF0000"/>
                </a:solidFill>
              </a:rPr>
              <a:t>启动原程序的</a:t>
            </a:r>
            <a:r>
              <a:rPr lang="en-US" altLang="zh-CN" sz="1400" dirty="0">
                <a:solidFill>
                  <a:srgbClr val="FF0000"/>
                </a:solidFill>
              </a:rPr>
              <a:t>main activity</a:t>
            </a:r>
            <a:endParaRPr lang="zh-CN" altLang="en-US" sz="1400" dirty="0">
              <a:solidFill>
                <a:srgbClr val="FF0000"/>
              </a:solidFill>
            </a:endParaRPr>
          </a:p>
        </p:txBody>
      </p:sp>
      <p:cxnSp>
        <p:nvCxnSpPr>
          <p:cNvPr id="10" name="直接箭头连接符 9"/>
          <p:cNvCxnSpPr/>
          <p:nvPr/>
        </p:nvCxnSpPr>
        <p:spPr>
          <a:xfrm flipH="1">
            <a:off x="3071664" y="6458272"/>
            <a:ext cx="936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右大括号 11"/>
          <p:cNvSpPr/>
          <p:nvPr/>
        </p:nvSpPr>
        <p:spPr>
          <a:xfrm>
            <a:off x="8267563" y="4581128"/>
            <a:ext cx="180020" cy="108012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solidFill>
                <a:srgbClr val="FFFFFF"/>
              </a:solidFill>
            </a:endParaRPr>
          </a:p>
        </p:txBody>
      </p:sp>
      <p:sp>
        <p:nvSpPr>
          <p:cNvPr id="14" name="右大括号 13"/>
          <p:cNvSpPr/>
          <p:nvPr/>
        </p:nvSpPr>
        <p:spPr>
          <a:xfrm>
            <a:off x="6546050" y="3429000"/>
            <a:ext cx="90010" cy="70527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solidFill>
                <a:srgbClr val="FFFFFF"/>
              </a:solidFill>
            </a:endParaRPr>
          </a:p>
        </p:txBody>
      </p:sp>
      <p:sp>
        <p:nvSpPr>
          <p:cNvPr id="16" name="TextBox 15"/>
          <p:cNvSpPr txBox="1"/>
          <p:nvPr/>
        </p:nvSpPr>
        <p:spPr>
          <a:xfrm>
            <a:off x="6384032" y="2015262"/>
            <a:ext cx="3240360" cy="523220"/>
          </a:xfrm>
          <a:prstGeom prst="rect">
            <a:avLst/>
          </a:prstGeom>
          <a:noFill/>
        </p:spPr>
        <p:txBody>
          <a:bodyPr wrap="square" rtlCol="0">
            <a:spAutoFit/>
          </a:bodyPr>
          <a:lstStyle/>
          <a:p>
            <a:r>
              <a:rPr lang="zh-CN" altLang="en-US" sz="1400" dirty="0">
                <a:solidFill>
                  <a:srgbClr val="FF0000"/>
                </a:solidFill>
              </a:rPr>
              <a:t>原</a:t>
            </a:r>
            <a:r>
              <a:rPr lang="en-US" altLang="zh-CN" sz="1400" dirty="0">
                <a:solidFill>
                  <a:srgbClr val="FF0000"/>
                </a:solidFill>
              </a:rPr>
              <a:t>app</a:t>
            </a:r>
            <a:r>
              <a:rPr lang="zh-CN" altLang="en-US" sz="1400" dirty="0">
                <a:solidFill>
                  <a:srgbClr val="FF0000"/>
                </a:solidFill>
              </a:rPr>
              <a:t>的</a:t>
            </a:r>
            <a:r>
              <a:rPr lang="en-US" altLang="zh-CN" sz="1400" dirty="0">
                <a:solidFill>
                  <a:srgbClr val="FF0000"/>
                </a:solidFill>
              </a:rPr>
              <a:t>main activity</a:t>
            </a:r>
            <a:r>
              <a:rPr lang="zh-CN" altLang="en-US" sz="1400" dirty="0">
                <a:solidFill>
                  <a:srgbClr val="FF0000"/>
                </a:solidFill>
              </a:rPr>
              <a:t>，稍后我们会对其进行修改</a:t>
            </a:r>
          </a:p>
        </p:txBody>
      </p:sp>
      <p:cxnSp>
        <p:nvCxnSpPr>
          <p:cNvPr id="18" name="直接箭头连接符 17"/>
          <p:cNvCxnSpPr/>
          <p:nvPr/>
        </p:nvCxnSpPr>
        <p:spPr>
          <a:xfrm flipH="1">
            <a:off x="5159896" y="2276872"/>
            <a:ext cx="936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4259796" y="6246525"/>
            <a:ext cx="1741781" cy="307777"/>
          </a:xfrm>
          <a:prstGeom prst="rect">
            <a:avLst/>
          </a:prstGeom>
          <a:noFill/>
        </p:spPr>
        <p:txBody>
          <a:bodyPr wrap="square" rtlCol="0">
            <a:spAutoFit/>
          </a:bodyPr>
          <a:lstStyle/>
          <a:p>
            <a:r>
              <a:rPr lang="zh-CN" altLang="en-US" sz="1400" dirty="0">
                <a:solidFill>
                  <a:srgbClr val="FF0000"/>
                </a:solidFill>
              </a:rPr>
              <a:t>结束自身</a:t>
            </a:r>
            <a:r>
              <a:rPr lang="en-US" altLang="zh-CN" sz="1400" dirty="0">
                <a:solidFill>
                  <a:srgbClr val="FF0000"/>
                </a:solidFill>
              </a:rPr>
              <a:t>activity</a:t>
            </a:r>
            <a:endParaRPr lang="zh-CN" altLang="en-US" sz="1400" dirty="0">
              <a:solidFill>
                <a:srgbClr val="FF0000"/>
              </a:solidFill>
            </a:endParaRPr>
          </a:p>
        </p:txBody>
      </p:sp>
      <p:sp>
        <p:nvSpPr>
          <p:cNvPr id="5" name="文本框 4"/>
          <p:cNvSpPr txBox="1"/>
          <p:nvPr/>
        </p:nvSpPr>
        <p:spPr>
          <a:xfrm>
            <a:off x="1667764" y="1232972"/>
            <a:ext cx="2839239" cy="369332"/>
          </a:xfrm>
          <a:prstGeom prst="rect">
            <a:avLst/>
          </a:prstGeom>
          <a:noFill/>
        </p:spPr>
        <p:txBody>
          <a:bodyPr wrap="none" rtlCol="0">
            <a:spAutoFit/>
          </a:bodyPr>
          <a:lstStyle/>
          <a:p>
            <a:r>
              <a:rPr kumimoji="1" lang="zh-CN" altLang="zh-CN" dirty="0">
                <a:solidFill>
                  <a:srgbClr val="FFFFFF"/>
                </a:solidFill>
              </a:rPr>
              <a:t>1</a:t>
            </a:r>
            <a:r>
              <a:rPr kumimoji="1" lang="en-US" altLang="zh-CN" dirty="0">
                <a:solidFill>
                  <a:srgbClr val="FFFFFF"/>
                </a:solidFill>
              </a:rPr>
              <a:t>. </a:t>
            </a:r>
            <a:r>
              <a:rPr kumimoji="1" lang="zh-CN" altLang="en-US" dirty="0">
                <a:solidFill>
                  <a:srgbClr val="FFFFFF"/>
                </a:solidFill>
              </a:rPr>
              <a:t>准备要注入的木马程序</a:t>
            </a:r>
          </a:p>
        </p:txBody>
      </p:sp>
    </p:spTree>
    <p:extLst>
      <p:ext uri="{BB962C8B-B14F-4D97-AF65-F5344CB8AC3E}">
        <p14:creationId xmlns:p14="http://schemas.microsoft.com/office/powerpoint/2010/main" val="37460352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47528" y="1196753"/>
            <a:ext cx="8712968" cy="4810539"/>
          </a:xfrm>
        </p:spPr>
        <p:txBody>
          <a:bodyPr>
            <a:normAutofit/>
          </a:bodyPr>
          <a:lstStyle/>
          <a:p>
            <a:r>
              <a:rPr lang="en-US" altLang="zh-CN" dirty="0"/>
              <a:t>2. </a:t>
            </a:r>
            <a:r>
              <a:rPr lang="zh-CN" altLang="en-US" dirty="0"/>
              <a:t>反编译原</a:t>
            </a:r>
            <a:r>
              <a:rPr lang="en-US" altLang="zh-CN" dirty="0"/>
              <a:t>app, </a:t>
            </a:r>
            <a:r>
              <a:rPr lang="zh-CN" altLang="en-US" dirty="0"/>
              <a:t>修改其</a:t>
            </a:r>
            <a:r>
              <a:rPr lang="en-US" altLang="zh-CN" dirty="0" err="1"/>
              <a:t>AndroidManifest.xml</a:t>
            </a:r>
            <a:endParaRPr lang="zh-CN" altLang="en-US" dirty="0"/>
          </a:p>
        </p:txBody>
      </p:sp>
      <p:sp>
        <p:nvSpPr>
          <p:cNvPr id="3" name="标题 2"/>
          <p:cNvSpPr>
            <a:spLocks noGrp="1"/>
          </p:cNvSpPr>
          <p:nvPr>
            <p:ph type="title"/>
          </p:nvPr>
        </p:nvSpPr>
        <p:spPr/>
        <p:txBody>
          <a:bodyPr/>
          <a:lstStyle/>
          <a:p>
            <a:r>
              <a:rPr lang="zh-CN" altLang="en-US" dirty="0"/>
              <a:t>重打包</a:t>
            </a:r>
            <a:r>
              <a:rPr lang="en-US" altLang="zh-CN" dirty="0"/>
              <a:t> Repackage</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20550"/>
            <a:ext cx="9119592" cy="7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352" y="3427713"/>
            <a:ext cx="8763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57772" y="1712772"/>
            <a:ext cx="7344816" cy="523220"/>
          </a:xfrm>
          <a:prstGeom prst="rect">
            <a:avLst/>
          </a:prstGeom>
          <a:noFill/>
        </p:spPr>
        <p:txBody>
          <a:bodyPr wrap="square" rtlCol="0">
            <a:spAutoFit/>
          </a:bodyPr>
          <a:lstStyle/>
          <a:p>
            <a:r>
              <a:rPr lang="en-US" altLang="zh-CN" sz="1400" dirty="0">
                <a:solidFill>
                  <a:srgbClr val="FFFFFF"/>
                </a:solidFill>
              </a:rPr>
              <a:t>a) Remove the “</a:t>
            </a:r>
            <a:r>
              <a:rPr lang="en-US" altLang="zh-CN" sz="1400" dirty="0" err="1">
                <a:solidFill>
                  <a:srgbClr val="FFFFFF"/>
                </a:solidFill>
              </a:rPr>
              <a:t>android.intent.action.MAIN</a:t>
            </a:r>
            <a:r>
              <a:rPr lang="en-US" altLang="zh-CN" sz="1400" dirty="0">
                <a:solidFill>
                  <a:srgbClr val="FFFFFF"/>
                </a:solidFill>
              </a:rPr>
              <a:t>” attribute of the original main activity</a:t>
            </a:r>
            <a:endParaRPr lang="zh-CN" altLang="en-US" sz="1400" dirty="0">
              <a:solidFill>
                <a:srgbClr val="FFFFFF"/>
              </a:solidFill>
            </a:endParaRPr>
          </a:p>
        </p:txBody>
      </p:sp>
      <p:sp>
        <p:nvSpPr>
          <p:cNvPr id="7" name="TextBox 6"/>
          <p:cNvSpPr txBox="1"/>
          <p:nvPr/>
        </p:nvSpPr>
        <p:spPr>
          <a:xfrm>
            <a:off x="1657772" y="2904493"/>
            <a:ext cx="7344816" cy="738664"/>
          </a:xfrm>
          <a:prstGeom prst="rect">
            <a:avLst/>
          </a:prstGeom>
          <a:noFill/>
        </p:spPr>
        <p:txBody>
          <a:bodyPr wrap="square" rtlCol="0">
            <a:spAutoFit/>
          </a:bodyPr>
          <a:lstStyle/>
          <a:p>
            <a:r>
              <a:rPr lang="en-US" altLang="zh-CN" sz="1400" dirty="0">
                <a:solidFill>
                  <a:srgbClr val="FFFFFF"/>
                </a:solidFill>
              </a:rPr>
              <a:t>b) Add malware’s main activity with “</a:t>
            </a:r>
            <a:r>
              <a:rPr lang="en-US" altLang="zh-CN" sz="1400" dirty="0" err="1">
                <a:solidFill>
                  <a:srgbClr val="FFFFFF"/>
                </a:solidFill>
              </a:rPr>
              <a:t>NoTitleBar</a:t>
            </a:r>
            <a:r>
              <a:rPr lang="en-US" altLang="zh-CN" sz="1400" dirty="0">
                <a:solidFill>
                  <a:srgbClr val="FFFFFF"/>
                </a:solidFill>
              </a:rPr>
              <a:t>” and “</a:t>
            </a:r>
            <a:r>
              <a:rPr lang="en-US" altLang="zh-CN" sz="1400" dirty="0" err="1">
                <a:solidFill>
                  <a:srgbClr val="FFFFFF"/>
                </a:solidFill>
              </a:rPr>
              <a:t>android.intent.action.Main</a:t>
            </a:r>
            <a:r>
              <a:rPr lang="en-US" altLang="zh-CN" sz="1400" dirty="0">
                <a:solidFill>
                  <a:srgbClr val="FFFFFF"/>
                </a:solidFill>
              </a:rPr>
              <a:t>” attributes, add necessary services, receivers, etc.</a:t>
            </a:r>
            <a:endParaRPr lang="zh-CN" altLang="en-US" sz="1400" dirty="0">
              <a:solidFill>
                <a:srgbClr val="FFFFFF"/>
              </a:solidFill>
            </a:endParaRPr>
          </a:p>
        </p:txBody>
      </p:sp>
      <p:sp>
        <p:nvSpPr>
          <p:cNvPr id="8" name="TextBox 7"/>
          <p:cNvSpPr txBox="1"/>
          <p:nvPr/>
        </p:nvSpPr>
        <p:spPr>
          <a:xfrm>
            <a:off x="1656904" y="5123164"/>
            <a:ext cx="7344816" cy="307777"/>
          </a:xfrm>
          <a:prstGeom prst="rect">
            <a:avLst/>
          </a:prstGeom>
          <a:noFill/>
        </p:spPr>
        <p:txBody>
          <a:bodyPr wrap="square" rtlCol="0">
            <a:spAutoFit/>
          </a:bodyPr>
          <a:lstStyle/>
          <a:p>
            <a:r>
              <a:rPr lang="en-US" altLang="zh-CN" sz="1400" dirty="0">
                <a:solidFill>
                  <a:srgbClr val="FFFFFF"/>
                </a:solidFill>
              </a:rPr>
              <a:t>c) Add necessary permissions</a:t>
            </a:r>
            <a:endParaRPr lang="zh-CN" altLang="en-US" sz="1400" dirty="0">
              <a:solidFill>
                <a:srgbClr val="FFFFFF"/>
              </a:solidFill>
            </a:endParaRPr>
          </a:p>
        </p:txBody>
      </p:sp>
    </p:spTree>
    <p:extLst>
      <p:ext uri="{BB962C8B-B14F-4D97-AF65-F5344CB8AC3E}">
        <p14:creationId xmlns:p14="http://schemas.microsoft.com/office/powerpoint/2010/main" val="19767315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3. </a:t>
            </a:r>
            <a:r>
              <a:rPr lang="zh-CN" altLang="en-US" dirty="0"/>
              <a:t>反编译恶意代码的</a:t>
            </a:r>
            <a:r>
              <a:rPr lang="en-US" altLang="zh-CN" dirty="0"/>
              <a:t>APK</a:t>
            </a:r>
            <a:r>
              <a:rPr lang="zh-CN" altLang="en-US" dirty="0"/>
              <a:t>，将其</a:t>
            </a:r>
            <a:r>
              <a:rPr lang="en-US" altLang="zh-CN" dirty="0" err="1"/>
              <a:t>smali</a:t>
            </a:r>
            <a:r>
              <a:rPr lang="zh-CN" altLang="en-US" dirty="0"/>
              <a:t>和资源文件拷贝到原</a:t>
            </a:r>
            <a:r>
              <a:rPr lang="en-US" altLang="zh-CN" dirty="0"/>
              <a:t>APK</a:t>
            </a:r>
            <a:r>
              <a:rPr lang="zh-CN" altLang="en-US" dirty="0"/>
              <a:t>的反编译目录中</a:t>
            </a:r>
            <a:endParaRPr lang="en-US" altLang="zh-CN" dirty="0"/>
          </a:p>
          <a:p>
            <a:r>
              <a:rPr lang="en-US" altLang="zh-CN" dirty="0"/>
              <a:t>4. </a:t>
            </a:r>
            <a:r>
              <a:rPr lang="zh-CN" altLang="en-US" dirty="0"/>
              <a:t>修改恶意代码</a:t>
            </a:r>
            <a:r>
              <a:rPr lang="en-US" altLang="zh-CN" dirty="0"/>
              <a:t>Main Activity</a:t>
            </a:r>
            <a:r>
              <a:rPr lang="zh-CN" altLang="en-US" dirty="0"/>
              <a:t>类的</a:t>
            </a:r>
            <a:r>
              <a:rPr lang="en-US" altLang="zh-CN" dirty="0" err="1"/>
              <a:t>smali</a:t>
            </a:r>
            <a:r>
              <a:rPr lang="zh-CN" altLang="en-US" dirty="0"/>
              <a:t>代码，将</a:t>
            </a:r>
            <a:r>
              <a:rPr lang="en-US" altLang="zh-CN" dirty="0"/>
              <a:t> “</a:t>
            </a:r>
            <a:r>
              <a:rPr lang="en-US" altLang="zh-CN" dirty="0" err="1"/>
              <a:t>startactivity</a:t>
            </a:r>
            <a:r>
              <a:rPr lang="en-US" altLang="zh-CN" dirty="0"/>
              <a:t>”</a:t>
            </a:r>
            <a:r>
              <a:rPr lang="zh-CN" altLang="en-US" dirty="0"/>
              <a:t>变量设置为原</a:t>
            </a:r>
            <a:r>
              <a:rPr lang="en-US" altLang="zh-CN" dirty="0"/>
              <a:t>app</a:t>
            </a:r>
            <a:r>
              <a:rPr lang="zh-CN" altLang="en-US" dirty="0"/>
              <a:t>的</a:t>
            </a:r>
            <a:r>
              <a:rPr lang="en-US" altLang="zh-CN" dirty="0"/>
              <a:t>main activity</a:t>
            </a:r>
          </a:p>
          <a:p>
            <a:endParaRPr lang="en-US" altLang="zh-CN" dirty="0"/>
          </a:p>
          <a:p>
            <a:endParaRPr lang="en-US" altLang="zh-CN" dirty="0"/>
          </a:p>
          <a:p>
            <a:pPr marL="68580" indent="0">
              <a:buNone/>
            </a:pPr>
            <a:endParaRPr lang="en-US" altLang="zh-CN" dirty="0"/>
          </a:p>
          <a:p>
            <a:endParaRPr lang="en-US" altLang="zh-CN" dirty="0"/>
          </a:p>
          <a:p>
            <a:r>
              <a:rPr lang="en-US" altLang="zh-CN" dirty="0"/>
              <a:t>5. Repackage and Sign</a:t>
            </a:r>
          </a:p>
          <a:p>
            <a:endParaRPr lang="zh-CN" altLang="en-US" dirty="0"/>
          </a:p>
        </p:txBody>
      </p:sp>
      <p:sp>
        <p:nvSpPr>
          <p:cNvPr id="3" name="标题 2"/>
          <p:cNvSpPr>
            <a:spLocks noGrp="1"/>
          </p:cNvSpPr>
          <p:nvPr>
            <p:ph type="title"/>
          </p:nvPr>
        </p:nvSpPr>
        <p:spPr/>
        <p:txBody>
          <a:bodyPr/>
          <a:lstStyle/>
          <a:p>
            <a:r>
              <a:rPr lang="zh-CN" altLang="en-US" dirty="0"/>
              <a:t>重打包</a:t>
            </a:r>
            <a:r>
              <a:rPr lang="en-US" altLang="zh-CN" dirty="0"/>
              <a:t> Repackage</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316606"/>
            <a:ext cx="7107456"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52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hangingPunct="1"/>
            <a:r>
              <a:rPr lang="en-US" altLang="zh-CN" dirty="0" smtClean="0">
                <a:ea typeface="宋体" panose="02010600030101010101" pitchFamily="2" charset="-122"/>
              </a:rPr>
              <a:t>2</a:t>
            </a:r>
            <a:r>
              <a:rPr lang="zh-CN" altLang="en-US" dirty="0" smtClean="0">
                <a:ea typeface="宋体" panose="02010600030101010101" pitchFamily="2" charset="-122"/>
              </a:rPr>
              <a:t>用户隐私安全</a:t>
            </a:r>
            <a:endParaRPr lang="en-US" altLang="zh-CN" dirty="0" smtClean="0">
              <a:ea typeface="宋体" panose="02010600030101010101" pitchFamily="2" charset="-122"/>
            </a:endParaRPr>
          </a:p>
        </p:txBody>
      </p:sp>
      <p:sp>
        <p:nvSpPr>
          <p:cNvPr id="8195" name="Rectangle 3"/>
          <p:cNvSpPr>
            <a:spLocks noGrp="1" noChangeArrowheads="1"/>
          </p:cNvSpPr>
          <p:nvPr>
            <p:ph type="body" sz="half" idx="1"/>
          </p:nvPr>
        </p:nvSpPr>
        <p:spPr>
          <a:xfrm>
            <a:off x="1083748" y="1196977"/>
            <a:ext cx="7467600" cy="5256212"/>
          </a:xfrm>
        </p:spPr>
        <p:txBody>
          <a:bodyPr/>
          <a:lstStyle/>
          <a:p>
            <a:pPr eaLnBrk="1" hangingPunct="1">
              <a:buSzPct val="90000"/>
              <a:defRPr/>
            </a:pPr>
            <a:r>
              <a:rPr lang="zh-CN" altLang="en-US" sz="3000" b="1" dirty="0">
                <a:ea typeface="宋体" charset="-122"/>
              </a:rPr>
              <a:t>隐私</a:t>
            </a:r>
            <a:endParaRPr lang="en-US" altLang="zh-CN" sz="3000" b="1" dirty="0">
              <a:ea typeface="宋体" charset="-122"/>
            </a:endParaRPr>
          </a:p>
          <a:p>
            <a:pPr lvl="1" eaLnBrk="1" hangingPunct="1">
              <a:buSzPct val="90000"/>
              <a:defRPr/>
            </a:pPr>
            <a:r>
              <a:rPr lang="zh-CN" altLang="en-US" sz="2600" b="1" dirty="0">
                <a:ea typeface="宋体" charset="-122"/>
              </a:rPr>
              <a:t>电话号码簿</a:t>
            </a:r>
            <a:endParaRPr lang="en-US" altLang="zh-CN" sz="2600" b="1" dirty="0">
              <a:ea typeface="宋体" charset="-122"/>
            </a:endParaRPr>
          </a:p>
          <a:p>
            <a:pPr lvl="1" eaLnBrk="1" hangingPunct="1">
              <a:buSzPct val="90000"/>
              <a:defRPr/>
            </a:pPr>
            <a:r>
              <a:rPr lang="zh-CN" altLang="en-US" sz="2600" b="1" dirty="0">
                <a:ea typeface="宋体" charset="-122"/>
              </a:rPr>
              <a:t>通话记录，短消息，上网记录</a:t>
            </a:r>
            <a:endParaRPr lang="en-US" altLang="zh-CN" sz="2600" b="1" dirty="0">
              <a:ea typeface="宋体" charset="-122"/>
            </a:endParaRPr>
          </a:p>
          <a:p>
            <a:pPr lvl="1" eaLnBrk="1" hangingPunct="1">
              <a:buSzPct val="90000"/>
              <a:defRPr/>
            </a:pPr>
            <a:r>
              <a:rPr lang="zh-CN" altLang="en-US" sz="2600" b="1" dirty="0">
                <a:ea typeface="宋体" charset="-122"/>
              </a:rPr>
              <a:t>个人文档，照片，视频 等</a:t>
            </a:r>
            <a:endParaRPr lang="en-US" altLang="zh-CN" sz="2600" b="1" dirty="0">
              <a:ea typeface="宋体" charset="-122"/>
            </a:endParaRPr>
          </a:p>
          <a:p>
            <a:pPr eaLnBrk="1" hangingPunct="1">
              <a:buSzPct val="90000"/>
              <a:defRPr/>
            </a:pPr>
            <a:r>
              <a:rPr lang="zh-CN" altLang="en-US" sz="3000" b="1" dirty="0">
                <a:ea typeface="宋体" charset="-122"/>
              </a:rPr>
              <a:t>保护</a:t>
            </a:r>
            <a:endParaRPr lang="en-US" altLang="zh-CN" sz="3000" b="1" dirty="0">
              <a:ea typeface="宋体" charset="-122"/>
            </a:endParaRPr>
          </a:p>
          <a:p>
            <a:pPr lvl="1" eaLnBrk="1" hangingPunct="1">
              <a:buSzPct val="90000"/>
              <a:defRPr/>
            </a:pPr>
            <a:r>
              <a:rPr lang="zh-CN" altLang="en-US" sz="2600" b="1" dirty="0">
                <a:ea typeface="宋体" charset="-122"/>
              </a:rPr>
              <a:t>键盘锁</a:t>
            </a:r>
            <a:endParaRPr lang="en-US" altLang="zh-CN" sz="2600" b="1" dirty="0">
              <a:ea typeface="宋体" charset="-122"/>
            </a:endParaRPr>
          </a:p>
          <a:p>
            <a:pPr lvl="1" eaLnBrk="1" hangingPunct="1">
              <a:buSzPct val="90000"/>
              <a:defRPr/>
            </a:pPr>
            <a:r>
              <a:rPr lang="zh-CN" altLang="en-US" sz="2600" b="1" dirty="0">
                <a:ea typeface="宋体" charset="-122"/>
              </a:rPr>
              <a:t>做好备份</a:t>
            </a:r>
            <a:endParaRPr lang="en-US" altLang="zh-CN" sz="2600" b="1" dirty="0">
              <a:ea typeface="宋体" charset="-122"/>
            </a:endParaRPr>
          </a:p>
          <a:p>
            <a:pPr lvl="1" eaLnBrk="1" hangingPunct="1">
              <a:buSzPct val="90000"/>
              <a:defRPr/>
            </a:pPr>
            <a:r>
              <a:rPr lang="zh-CN" altLang="en-US" sz="2600" b="1" dirty="0">
                <a:ea typeface="宋体" charset="-122"/>
              </a:rPr>
              <a:t>使用加密软件</a:t>
            </a:r>
            <a:endParaRPr lang="en-US" altLang="zh-CN" sz="2600" b="1" dirty="0">
              <a:ea typeface="宋体" charset="-122"/>
            </a:endParaRPr>
          </a:p>
          <a:p>
            <a:pPr lvl="1">
              <a:buSzPct val="90000"/>
              <a:defRPr/>
            </a:pPr>
            <a:r>
              <a:rPr lang="zh-CN" altLang="en-US" sz="2600" b="1" dirty="0">
                <a:ea typeface="宋体" charset="-122"/>
              </a:rPr>
              <a:t>远程删除</a:t>
            </a:r>
            <a:endParaRPr lang="en-US" altLang="zh-CN" sz="2600" b="1" dirty="0">
              <a:ea typeface="宋体" charset="-122"/>
            </a:endParaRPr>
          </a:p>
          <a:p>
            <a:pPr lvl="1" eaLnBrk="1" hangingPunct="1">
              <a:buSzPct val="90000"/>
              <a:defRPr/>
            </a:pPr>
            <a:r>
              <a:rPr lang="zh-CN" altLang="en-US" sz="2600" b="1" dirty="0" smtClean="0">
                <a:ea typeface="宋体" charset="-122"/>
              </a:rPr>
              <a:t>网站</a:t>
            </a:r>
            <a:r>
              <a:rPr lang="zh-CN" altLang="en-US" sz="2600" b="1" dirty="0">
                <a:ea typeface="宋体" charset="-122"/>
              </a:rPr>
              <a:t>最好不要设置自动登录</a:t>
            </a:r>
            <a:endParaRPr lang="en-US" altLang="zh-CN" sz="2600" b="1" dirty="0">
              <a:ea typeface="宋体" charset="-122"/>
            </a:endParaRPr>
          </a:p>
          <a:p>
            <a:pPr marL="0" indent="0">
              <a:buSzPct val="90000"/>
              <a:buNone/>
              <a:defRPr/>
            </a:pPr>
            <a:endParaRPr lang="en-US" altLang="zh-CN" sz="3000" b="1" dirty="0">
              <a:ea typeface="宋体" charset="-122"/>
            </a:endParaRPr>
          </a:p>
        </p:txBody>
      </p:sp>
      <p:sp>
        <p:nvSpPr>
          <p:cNvPr id="34820" name="矩形 4"/>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spTree>
    <p:extLst>
      <p:ext uri="{BB962C8B-B14F-4D97-AF65-F5344CB8AC3E}">
        <p14:creationId xmlns:p14="http://schemas.microsoft.com/office/powerpoint/2010/main" val="3009344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dirty="0"/>
              <a:t>3</a:t>
            </a:r>
            <a:r>
              <a:rPr lang="zh-CN" altLang="en-US" sz="5400" dirty="0"/>
              <a:t>、</a:t>
            </a:r>
            <a:r>
              <a:rPr lang="en-US" altLang="zh-CN" sz="5400" dirty="0"/>
              <a:t>Android</a:t>
            </a:r>
            <a:r>
              <a:rPr lang="zh-CN" altLang="en-US" sz="5400" dirty="0"/>
              <a:t>漏洞</a:t>
            </a:r>
            <a:endParaRPr lang="en-US" altLang="zh-CN" sz="5400" dirty="0"/>
          </a:p>
        </p:txBody>
      </p:sp>
      <p:sp>
        <p:nvSpPr>
          <p:cNvPr id="3" name="内容占位符 2"/>
          <p:cNvSpPr>
            <a:spLocks noGrp="1"/>
          </p:cNvSpPr>
          <p:nvPr>
            <p:ph idx="1"/>
          </p:nvPr>
        </p:nvSpPr>
        <p:spPr>
          <a:xfrm>
            <a:off x="1443681" y="1691218"/>
            <a:ext cx="7772400" cy="3733800"/>
          </a:xfrm>
        </p:spPr>
        <p:txBody>
          <a:bodyPr>
            <a:noAutofit/>
          </a:bodyPr>
          <a:lstStyle/>
          <a:p>
            <a:pPr marL="0" indent="0">
              <a:buNone/>
            </a:pPr>
            <a:r>
              <a:rPr kumimoji="1" lang="en-US" altLang="zh-CN" sz="2000" dirty="0" smtClean="0"/>
              <a:t>3.1 </a:t>
            </a:r>
            <a:r>
              <a:rPr kumimoji="1" lang="zh-CN" altLang="en-US" sz="2000" dirty="0" smtClean="0"/>
              <a:t>短信伪造漏洞</a:t>
            </a:r>
            <a:endParaRPr kumimoji="1" lang="en-US" altLang="zh-CN" sz="2000" dirty="0" smtClean="0"/>
          </a:p>
          <a:p>
            <a:pPr marL="68580" indent="0">
              <a:buNone/>
            </a:pPr>
            <a:r>
              <a:rPr kumimoji="1" lang="en-US" altLang="zh-CN" sz="2000" dirty="0"/>
              <a:t> </a:t>
            </a:r>
            <a:r>
              <a:rPr kumimoji="1" lang="en-US" altLang="zh-CN" sz="2000" dirty="0" smtClean="0"/>
              <a:t>   SMS Phishing, </a:t>
            </a:r>
            <a:r>
              <a:rPr kumimoji="1" lang="en-US" altLang="zh-CN" sz="2000" dirty="0" err="1" smtClean="0"/>
              <a:t>Smishing</a:t>
            </a:r>
            <a:endParaRPr kumimoji="1" lang="en-US" altLang="zh-CN" sz="2000" dirty="0" smtClean="0"/>
          </a:p>
          <a:p>
            <a:pPr marL="0" indent="0">
              <a:buNone/>
            </a:pPr>
            <a:r>
              <a:rPr kumimoji="1" lang="en-US" altLang="zh-CN" sz="2000" dirty="0" smtClean="0"/>
              <a:t>3.2 </a:t>
            </a:r>
            <a:r>
              <a:rPr kumimoji="1" lang="zh-CN" altLang="en-US" sz="2000" dirty="0" smtClean="0"/>
              <a:t>通知滥用漏洞</a:t>
            </a:r>
            <a:endParaRPr kumimoji="1" lang="en-US" altLang="zh-CN" sz="2000" dirty="0" smtClean="0"/>
          </a:p>
          <a:p>
            <a:pPr marL="68580" indent="0">
              <a:buNone/>
            </a:pPr>
            <a:r>
              <a:rPr kumimoji="1" lang="en-US" altLang="zh-CN" sz="2000" dirty="0" smtClean="0"/>
              <a:t>    Notification Abuse</a:t>
            </a:r>
          </a:p>
          <a:p>
            <a:pPr marL="0" indent="0">
              <a:buNone/>
            </a:pPr>
            <a:r>
              <a:rPr kumimoji="1" lang="en-US" altLang="zh-CN" sz="2000" dirty="0" smtClean="0"/>
              <a:t>3.3 </a:t>
            </a:r>
            <a:r>
              <a:rPr kumimoji="1" lang="zh-CN" altLang="en-US" sz="2000" dirty="0" smtClean="0"/>
              <a:t>输入法监听</a:t>
            </a:r>
            <a:endParaRPr kumimoji="1" lang="en-US" altLang="zh-CN" sz="2000" dirty="0" smtClean="0"/>
          </a:p>
          <a:p>
            <a:pPr marL="68580" indent="0">
              <a:buNone/>
            </a:pPr>
            <a:r>
              <a:rPr kumimoji="1" lang="en-US" altLang="zh-CN" sz="2000" dirty="0"/>
              <a:t> </a:t>
            </a:r>
            <a:r>
              <a:rPr kumimoji="1" lang="en-US" altLang="zh-CN" sz="2000" dirty="0" smtClean="0"/>
              <a:t>   Input Hack</a:t>
            </a:r>
          </a:p>
          <a:p>
            <a:pPr marL="0" indent="0">
              <a:buNone/>
            </a:pPr>
            <a:r>
              <a:rPr kumimoji="1" lang="en-US" altLang="zh-CN" sz="2000" dirty="0" smtClean="0"/>
              <a:t>3.4 </a:t>
            </a:r>
            <a:r>
              <a:rPr kumimoji="1" lang="zh-CN" altLang="en-US" sz="2000" dirty="0" smtClean="0"/>
              <a:t>重打包</a:t>
            </a:r>
            <a:endParaRPr kumimoji="1" lang="en-US" altLang="zh-CN" sz="2000" dirty="0" smtClean="0"/>
          </a:p>
          <a:p>
            <a:pPr marL="68580" indent="0">
              <a:buNone/>
            </a:pPr>
            <a:r>
              <a:rPr kumimoji="1" lang="en-US" altLang="zh-CN" sz="2000" dirty="0"/>
              <a:t>    Repackage</a:t>
            </a:r>
          </a:p>
          <a:p>
            <a:pPr marL="0" indent="0">
              <a:buNone/>
            </a:pPr>
            <a:r>
              <a:rPr kumimoji="1" lang="en-US" altLang="zh-CN" sz="2000" dirty="0" smtClean="0"/>
              <a:t>3.5 </a:t>
            </a:r>
            <a:r>
              <a:rPr kumimoji="1" lang="zh-CN" altLang="en-US" sz="2000" dirty="0" smtClean="0"/>
              <a:t>第三方软件漏洞</a:t>
            </a:r>
            <a:endParaRPr kumimoji="1" lang="en-US" altLang="zh-CN" sz="2000" dirty="0" smtClean="0"/>
          </a:p>
        </p:txBody>
      </p:sp>
    </p:spTree>
    <p:extLst>
      <p:ext uri="{BB962C8B-B14F-4D97-AF65-F5344CB8AC3E}">
        <p14:creationId xmlns:p14="http://schemas.microsoft.com/office/powerpoint/2010/main" val="31937511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外部数据存储导致数据泄漏</a:t>
            </a:r>
          </a:p>
        </p:txBody>
      </p:sp>
      <p:sp>
        <p:nvSpPr>
          <p:cNvPr id="3" name="内容占位符 2"/>
          <p:cNvSpPr>
            <a:spLocks noGrp="1"/>
          </p:cNvSpPr>
          <p:nvPr>
            <p:ph idx="1"/>
          </p:nvPr>
        </p:nvSpPr>
        <p:spPr>
          <a:xfrm>
            <a:off x="2209801" y="1600201"/>
            <a:ext cx="4350105" cy="3733800"/>
          </a:xfrm>
        </p:spPr>
        <p:txBody>
          <a:bodyPr>
            <a:normAutofit fontScale="70000" lnSpcReduction="20000"/>
          </a:bodyPr>
          <a:lstStyle/>
          <a:p>
            <a:r>
              <a:rPr lang="zh-CN" altLang="en-US" dirty="0"/>
              <a:t>小米</a:t>
            </a:r>
            <a:r>
              <a:rPr lang="en-US" altLang="zh-CN" dirty="0" smtClean="0"/>
              <a:t>MIUI </a:t>
            </a:r>
            <a:r>
              <a:rPr lang="zh-CN" altLang="en-US" dirty="0" smtClean="0"/>
              <a:t>备份程序用户数据泄漏</a:t>
            </a:r>
            <a:endParaRPr lang="en-US" altLang="zh-CN" dirty="0" smtClean="0"/>
          </a:p>
          <a:p>
            <a:r>
              <a:rPr lang="zh-CN" altLang="en-US" dirty="0" smtClean="0"/>
              <a:t>漏洞编号</a:t>
            </a:r>
            <a:r>
              <a:rPr lang="en-US" altLang="zh-CN" dirty="0" smtClean="0"/>
              <a:t> </a:t>
            </a:r>
            <a:r>
              <a:rPr lang="tr-TR" altLang="zh-CN" b="1" dirty="0">
                <a:hlinkClick r:id="rId2"/>
              </a:rPr>
              <a:t>WooYun-2012-08187</a:t>
            </a:r>
            <a:endParaRPr lang="en-US" altLang="zh-CN" dirty="0" smtClean="0"/>
          </a:p>
          <a:p>
            <a:pPr marL="68580" indent="0">
              <a:buNone/>
            </a:pPr>
            <a:r>
              <a:rPr lang="zh-CN" altLang="en-US" dirty="0" smtClean="0"/>
              <a:t>在</a:t>
            </a:r>
            <a:r>
              <a:rPr lang="en-US" altLang="zh-CN" dirty="0" smtClean="0"/>
              <a:t>MIUI</a:t>
            </a:r>
            <a:r>
              <a:rPr lang="zh-CN" altLang="en-US" dirty="0" smtClean="0"/>
              <a:t>中</a:t>
            </a:r>
            <a:r>
              <a:rPr lang="zh-CN" altLang="en-US" dirty="0"/>
              <a:t>，用户通过备份程序（</a:t>
            </a:r>
            <a:r>
              <a:rPr lang="en-US" altLang="zh-CN" dirty="0" err="1"/>
              <a:t>Backup.apk</a:t>
            </a:r>
            <a:r>
              <a:rPr lang="zh-CN" altLang="en-US" dirty="0"/>
              <a:t>）将个人数据、应用程序和应用数据保存在本地，以便升级或刷机以后恢复</a:t>
            </a:r>
            <a:r>
              <a:rPr lang="zh-CN" altLang="en-US" dirty="0" smtClean="0"/>
              <a:t>。该应用将备份内容以</a:t>
            </a:r>
            <a:r>
              <a:rPr lang="zh-CN" altLang="en-US" dirty="0"/>
              <a:t>明文方式</a:t>
            </a:r>
            <a:r>
              <a:rPr lang="zh-CN" altLang="en-US" dirty="0" smtClean="0"/>
              <a:t>保存在</a:t>
            </a:r>
            <a:r>
              <a:rPr lang="en-US" altLang="zh-CN" dirty="0" smtClean="0"/>
              <a:t>SD</a:t>
            </a:r>
            <a:r>
              <a:rPr lang="zh-CN" altLang="en-US" dirty="0" smtClean="0"/>
              <a:t>卡上。</a:t>
            </a:r>
            <a:endParaRPr kumimoji="1" lang="zh-CN" altLang="en-US" dirty="0"/>
          </a:p>
        </p:txBody>
      </p:sp>
      <p:pic>
        <p:nvPicPr>
          <p:cNvPr id="4" name="图片 3"/>
          <p:cNvPicPr>
            <a:picLocks noChangeAspect="1"/>
          </p:cNvPicPr>
          <p:nvPr/>
        </p:nvPicPr>
        <p:blipFill>
          <a:blip r:embed="rId3"/>
          <a:stretch>
            <a:fillRect/>
          </a:stretch>
        </p:blipFill>
        <p:spPr>
          <a:xfrm>
            <a:off x="6853834" y="1600201"/>
            <a:ext cx="3128366" cy="4156870"/>
          </a:xfrm>
          <a:prstGeom prst="rect">
            <a:avLst/>
          </a:prstGeom>
        </p:spPr>
      </p:pic>
    </p:spTree>
    <p:extLst>
      <p:ext uri="{BB962C8B-B14F-4D97-AF65-F5344CB8AC3E}">
        <p14:creationId xmlns:p14="http://schemas.microsoft.com/office/powerpoint/2010/main" val="14005555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内部数据存储导致数据泄漏</a:t>
            </a:r>
            <a:endParaRPr kumimoji="1" lang="en-US" altLang="zh-CN" dirty="0"/>
          </a:p>
        </p:txBody>
      </p:sp>
      <p:sp>
        <p:nvSpPr>
          <p:cNvPr id="3" name="内容占位符 2"/>
          <p:cNvSpPr>
            <a:spLocks noGrp="1"/>
          </p:cNvSpPr>
          <p:nvPr>
            <p:ph idx="1"/>
          </p:nvPr>
        </p:nvSpPr>
        <p:spPr>
          <a:xfrm>
            <a:off x="610629" y="1851397"/>
            <a:ext cx="11375425" cy="4349749"/>
          </a:xfrm>
        </p:spPr>
        <p:txBody>
          <a:bodyPr>
            <a:normAutofit/>
          </a:bodyPr>
          <a:lstStyle/>
          <a:p>
            <a:r>
              <a:rPr lang="zh-CN" altLang="en-US" sz="1600" dirty="0"/>
              <a:t>网易手机邮</a:t>
            </a:r>
            <a:r>
              <a:rPr lang="en-US" altLang="zh-CN" sz="1600" dirty="0"/>
              <a:t>Android</a:t>
            </a:r>
            <a:r>
              <a:rPr lang="zh-CN" altLang="en-US" sz="1600" dirty="0" smtClean="0"/>
              <a:t>客户端</a:t>
            </a:r>
            <a:r>
              <a:rPr kumimoji="1" lang="en-US" altLang="zh-CN" sz="1600" dirty="0" smtClean="0"/>
              <a:t>  </a:t>
            </a:r>
            <a:r>
              <a:rPr kumimoji="1" lang="zh-CN" altLang="en-US" sz="1600" dirty="0" smtClean="0"/>
              <a:t>帐户密码明文存储</a:t>
            </a:r>
            <a:endParaRPr kumimoji="1" lang="en-US" altLang="zh-CN" sz="1600" dirty="0" smtClean="0"/>
          </a:p>
          <a:p>
            <a:r>
              <a:rPr kumimoji="1" lang="zh-CN" altLang="en-US" sz="1600" dirty="0" smtClean="0"/>
              <a:t>漏洞编号：</a:t>
            </a:r>
            <a:r>
              <a:rPr lang="tr-TR" altLang="zh-CN" sz="1600" b="1" dirty="0">
                <a:hlinkClick r:id="rId2"/>
              </a:rPr>
              <a:t>WooYun-2012-10060</a:t>
            </a:r>
            <a:endParaRPr kumimoji="1" lang="en-US" altLang="zh-CN" sz="1600" dirty="0" smtClean="0"/>
          </a:p>
          <a:p>
            <a:pPr marL="68580" indent="0">
              <a:buNone/>
            </a:pPr>
            <a:r>
              <a:rPr lang="zh-CN" altLang="en-US" sz="1600" dirty="0" smtClean="0"/>
              <a:t>在</a:t>
            </a:r>
            <a:r>
              <a:rPr lang="en-US" altLang="zh-TW" sz="1600" dirty="0" smtClean="0"/>
              <a:t>/data/data/</a:t>
            </a:r>
            <a:r>
              <a:rPr lang="en-US" altLang="zh-TW" sz="1600" dirty="0" err="1" smtClean="0"/>
              <a:t>com.netease.rpmms</a:t>
            </a:r>
            <a:r>
              <a:rPr lang="en-US" altLang="zh-TW" sz="1600" dirty="0" smtClean="0"/>
              <a:t>/</a:t>
            </a:r>
            <a:r>
              <a:rPr lang="en-US" altLang="zh-TW" sz="1600" dirty="0" err="1" smtClean="0"/>
              <a:t>shared_prefs</a:t>
            </a:r>
            <a:r>
              <a:rPr lang="en-US" altLang="zh-TW" sz="1600" dirty="0" smtClean="0"/>
              <a:t>/config.xml</a:t>
            </a:r>
            <a:r>
              <a:rPr lang="zh-TW" altLang="en-US" sz="1600" dirty="0" smtClean="0"/>
              <a:t>明文保存如下数据：</a:t>
            </a:r>
            <a:r>
              <a:rPr lang="en-US" altLang="zh-TW" sz="1600" dirty="0" smtClean="0"/>
              <a:t> </a:t>
            </a:r>
            <a:r>
              <a:rPr lang="en-US" altLang="zh-TW" sz="1600" dirty="0"/>
              <a:t>1. </a:t>
            </a:r>
            <a:r>
              <a:rPr lang="zh-TW" altLang="en-US" sz="1600" dirty="0" smtClean="0"/>
              <a:t>账号</a:t>
            </a:r>
            <a:r>
              <a:rPr lang="zh-CN" altLang="zh-TW" sz="1600" dirty="0" smtClean="0"/>
              <a:t>；</a:t>
            </a:r>
            <a:r>
              <a:rPr lang="en-US" altLang="zh-CN" sz="1600" dirty="0" smtClean="0"/>
              <a:t>2</a:t>
            </a:r>
            <a:r>
              <a:rPr lang="en-US" altLang="zh-TW" sz="1600" dirty="0" smtClean="0"/>
              <a:t>. </a:t>
            </a:r>
            <a:r>
              <a:rPr lang="zh-TW" altLang="en-US" sz="1600" dirty="0"/>
              <a:t>密码的</a:t>
            </a:r>
            <a:r>
              <a:rPr lang="en-US" altLang="zh-TW" sz="1600" dirty="0"/>
              <a:t>base64</a:t>
            </a:r>
            <a:r>
              <a:rPr lang="zh-TW" altLang="en-US" sz="1600" dirty="0" smtClean="0"/>
              <a:t>编码值；</a:t>
            </a:r>
            <a:r>
              <a:rPr lang="en-US" altLang="zh-TW" sz="1600" dirty="0" smtClean="0"/>
              <a:t>3. </a:t>
            </a:r>
            <a:r>
              <a:rPr lang="zh-TW" altLang="en-US" sz="1600" dirty="0"/>
              <a:t>手机号</a:t>
            </a:r>
            <a:r>
              <a:rPr lang="en-US" altLang="zh-TW" sz="1600" dirty="0" smtClean="0"/>
              <a:t> </a:t>
            </a:r>
            <a:endParaRPr kumimoji="1" lang="en-US" altLang="zh-CN" sz="1600" dirty="0" smtClean="0"/>
          </a:p>
        </p:txBody>
      </p:sp>
      <p:pic>
        <p:nvPicPr>
          <p:cNvPr id="4" name="图片 3"/>
          <p:cNvPicPr>
            <a:picLocks noChangeAspect="1"/>
          </p:cNvPicPr>
          <p:nvPr/>
        </p:nvPicPr>
        <p:blipFill>
          <a:blip r:embed="rId3"/>
          <a:stretch>
            <a:fillRect/>
          </a:stretch>
        </p:blipFill>
        <p:spPr>
          <a:xfrm>
            <a:off x="2015017" y="3108554"/>
            <a:ext cx="7599913" cy="3391101"/>
          </a:xfrm>
          <a:prstGeom prst="rect">
            <a:avLst/>
          </a:prstGeom>
        </p:spPr>
      </p:pic>
    </p:spTree>
    <p:extLst>
      <p:ext uri="{BB962C8B-B14F-4D97-AF65-F5344CB8AC3E}">
        <p14:creationId xmlns:p14="http://schemas.microsoft.com/office/powerpoint/2010/main" val="68064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传输问题导致数据泄露 </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2419652" y="2194181"/>
            <a:ext cx="7861879" cy="4349750"/>
          </a:xfrm>
        </p:spPr>
      </p:pic>
      <p:sp>
        <p:nvSpPr>
          <p:cNvPr id="5" name="矩形 4"/>
          <p:cNvSpPr/>
          <p:nvPr/>
        </p:nvSpPr>
        <p:spPr>
          <a:xfrm>
            <a:off x="2419652" y="1396527"/>
            <a:ext cx="4572000" cy="797654"/>
          </a:xfrm>
          <a:prstGeom prst="rect">
            <a:avLst/>
          </a:prstGeom>
        </p:spPr>
        <p:txBody>
          <a:bodyPr>
            <a:spAutoFit/>
          </a:bodyPr>
          <a:lstStyle/>
          <a:p>
            <a:pPr marL="342900" indent="-274320">
              <a:spcBef>
                <a:spcPts val="700"/>
              </a:spcBef>
              <a:buClr>
                <a:schemeClr val="accent1"/>
              </a:buClr>
              <a:buSzPct val="85000"/>
              <a:buFont typeface="Wingdings 3" pitchFamily="18" charset="2"/>
              <a:buChar char=""/>
            </a:pPr>
            <a:r>
              <a:rPr lang="zh-CN" altLang="en-US" sz="2000" dirty="0"/>
              <a:t>陌陌</a:t>
            </a:r>
            <a:r>
              <a:rPr lang="en-US" altLang="zh-CN" sz="2000" dirty="0"/>
              <a:t>  </a:t>
            </a:r>
            <a:r>
              <a:rPr lang="zh-CN" altLang="en-US" sz="2000" dirty="0"/>
              <a:t>登陆数据明文传输</a:t>
            </a:r>
            <a:endParaRPr lang="en-US" altLang="zh-CN" sz="2000" dirty="0"/>
          </a:p>
          <a:p>
            <a:pPr marL="342900" indent="-274320">
              <a:spcBef>
                <a:spcPts val="700"/>
              </a:spcBef>
              <a:buClr>
                <a:schemeClr val="accent1"/>
              </a:buClr>
              <a:buSzPct val="85000"/>
              <a:buFont typeface="Wingdings 3" pitchFamily="18" charset="2"/>
              <a:buChar char=""/>
            </a:pPr>
            <a:r>
              <a:rPr lang="zh-CN" altLang="en-US" sz="2000" dirty="0"/>
              <a:t>漏洞编号：</a:t>
            </a:r>
            <a:r>
              <a:rPr lang="tr-TR" altLang="zh-CN" sz="2000" b="1" dirty="0">
                <a:hlinkClick r:id="rId3"/>
              </a:rPr>
              <a:t>WooYun-2012-05088</a:t>
            </a:r>
            <a:endParaRPr lang="en-US" altLang="zh-CN" sz="2000" dirty="0"/>
          </a:p>
        </p:txBody>
      </p:sp>
    </p:spTree>
    <p:extLst>
      <p:ext uri="{BB962C8B-B14F-4D97-AF65-F5344CB8AC3E}">
        <p14:creationId xmlns:p14="http://schemas.microsoft.com/office/powerpoint/2010/main" val="9484059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数据验证导致服务端注入</a:t>
            </a:r>
            <a:endParaRPr kumimoji="1" lang="zh-CN" altLang="en-US" dirty="0"/>
          </a:p>
        </p:txBody>
      </p:sp>
      <p:sp>
        <p:nvSpPr>
          <p:cNvPr id="3" name="内容占位符 2"/>
          <p:cNvSpPr>
            <a:spLocks noGrp="1"/>
          </p:cNvSpPr>
          <p:nvPr>
            <p:ph idx="1"/>
          </p:nvPr>
        </p:nvSpPr>
        <p:spPr>
          <a:xfrm>
            <a:off x="838200" y="1826685"/>
            <a:ext cx="10515600" cy="978300"/>
          </a:xfrm>
        </p:spPr>
        <p:txBody>
          <a:bodyPr>
            <a:normAutofit fontScale="85000" lnSpcReduction="20000"/>
          </a:bodyPr>
          <a:lstStyle/>
          <a:p>
            <a:r>
              <a:rPr kumimoji="1" lang="zh-CN" altLang="en-US" dirty="0" smtClean="0"/>
              <a:t>金山词霸：手机客户端</a:t>
            </a:r>
            <a:r>
              <a:rPr kumimoji="1" lang="en-US" altLang="zh-CN" dirty="0" smtClean="0"/>
              <a:t>Feedback XSS</a:t>
            </a:r>
            <a:r>
              <a:rPr kumimoji="1" lang="zh-CN" altLang="en-US" dirty="0" smtClean="0"/>
              <a:t>漏洞注入管理员后台</a:t>
            </a:r>
            <a:endParaRPr kumimoji="1" lang="en-US" altLang="zh-CN" dirty="0" smtClean="0"/>
          </a:p>
          <a:p>
            <a:r>
              <a:rPr kumimoji="1" lang="zh-CN" altLang="en-US" dirty="0" smtClean="0"/>
              <a:t>漏洞编号</a:t>
            </a:r>
            <a:r>
              <a:rPr lang="tr-TR" altLang="zh-CN" b="1" dirty="0">
                <a:hlinkClick r:id="rId2"/>
              </a:rPr>
              <a:t>WooYun-2012-10989</a:t>
            </a:r>
            <a:endParaRPr kumimoji="1" lang="zh-CN" altLang="en-US" dirty="0"/>
          </a:p>
        </p:txBody>
      </p:sp>
      <p:pic>
        <p:nvPicPr>
          <p:cNvPr id="4" name="图片 3"/>
          <p:cNvPicPr>
            <a:picLocks noChangeAspect="1"/>
          </p:cNvPicPr>
          <p:nvPr/>
        </p:nvPicPr>
        <p:blipFill>
          <a:blip r:embed="rId3"/>
          <a:stretch>
            <a:fillRect/>
          </a:stretch>
        </p:blipFill>
        <p:spPr>
          <a:xfrm>
            <a:off x="2209801" y="2961090"/>
            <a:ext cx="7742737" cy="3896910"/>
          </a:xfrm>
          <a:prstGeom prst="rect">
            <a:avLst/>
          </a:prstGeom>
        </p:spPr>
      </p:pic>
    </p:spTree>
    <p:extLst>
      <p:ext uri="{BB962C8B-B14F-4D97-AF65-F5344CB8AC3E}">
        <p14:creationId xmlns:p14="http://schemas.microsoft.com/office/powerpoint/2010/main" val="18937504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数据验证问题导致客户端注入 </a:t>
            </a:r>
            <a:endParaRPr kumimoji="1" lang="zh-CN" altLang="en-US" dirty="0"/>
          </a:p>
        </p:txBody>
      </p:sp>
      <p:sp>
        <p:nvSpPr>
          <p:cNvPr id="3" name="内容占位符 2"/>
          <p:cNvSpPr>
            <a:spLocks noGrp="1"/>
          </p:cNvSpPr>
          <p:nvPr>
            <p:ph idx="1"/>
          </p:nvPr>
        </p:nvSpPr>
        <p:spPr>
          <a:xfrm>
            <a:off x="2209801" y="1600201"/>
            <a:ext cx="5014219" cy="2638167"/>
          </a:xfrm>
        </p:spPr>
        <p:txBody>
          <a:bodyPr>
            <a:normAutofit fontScale="47500" lnSpcReduction="20000"/>
          </a:bodyPr>
          <a:lstStyle/>
          <a:p>
            <a:r>
              <a:rPr lang="zh-CN" altLang="en-US" dirty="0"/>
              <a:t>利用恶意二维码攻击快</a:t>
            </a:r>
            <a:r>
              <a:rPr lang="zh-CN" altLang="en-US" dirty="0" smtClean="0"/>
              <a:t>拍</a:t>
            </a:r>
            <a:endParaRPr lang="en-US" altLang="zh-CN" dirty="0" smtClean="0"/>
          </a:p>
          <a:p>
            <a:r>
              <a:rPr kumimoji="1" lang="zh-CN" altLang="en-US" dirty="0" smtClean="0"/>
              <a:t>漏洞编号</a:t>
            </a:r>
            <a:r>
              <a:rPr kumimoji="1" lang="en-US" altLang="zh-CN" dirty="0" smtClean="0"/>
              <a:t> </a:t>
            </a:r>
            <a:r>
              <a:rPr lang="tr-TR" altLang="zh-CN" b="1" dirty="0">
                <a:hlinkClick r:id="rId2"/>
              </a:rPr>
              <a:t>WooYun-2012-</a:t>
            </a:r>
            <a:r>
              <a:rPr lang="tr-TR" altLang="zh-CN" b="1" dirty="0" smtClean="0">
                <a:hlinkClick r:id="rId2"/>
              </a:rPr>
              <a:t>09145</a:t>
            </a:r>
            <a:endParaRPr lang="tr-TR" altLang="zh-CN" b="1" dirty="0" smtClean="0"/>
          </a:p>
          <a:p>
            <a:endParaRPr kumimoji="1" lang="tr-TR" altLang="zh-CN" b="1" dirty="0"/>
          </a:p>
          <a:p>
            <a:pPr marL="68580" indent="0">
              <a:lnSpc>
                <a:spcPct val="170000"/>
              </a:lnSpc>
              <a:buNone/>
            </a:pPr>
            <a:r>
              <a:rPr lang="zh-TW" altLang="en-US" dirty="0"/>
              <a:t>识别出来</a:t>
            </a:r>
            <a:r>
              <a:rPr lang="zh-TW" altLang="en-US" dirty="0" smtClean="0"/>
              <a:t>的二维码以</a:t>
            </a:r>
            <a:r>
              <a:rPr lang="en-US" altLang="zh-TW" dirty="0"/>
              <a:t>html</a:t>
            </a:r>
            <a:r>
              <a:rPr lang="zh-TW" altLang="en-US" dirty="0"/>
              <a:t>形式</a:t>
            </a:r>
            <a:r>
              <a:rPr lang="zh-TW" altLang="en-US" dirty="0" smtClean="0"/>
              <a:t>展示，</a:t>
            </a:r>
            <a:r>
              <a:rPr lang="zh-TW" altLang="en-US" dirty="0"/>
              <a:t>可以执行</a:t>
            </a:r>
            <a:r>
              <a:rPr lang="en-US" altLang="zh-TW" dirty="0" smtClean="0"/>
              <a:t>html</a:t>
            </a:r>
            <a:r>
              <a:rPr lang="zh-TW" altLang="en-US" dirty="0" smtClean="0"/>
              <a:t>和</a:t>
            </a:r>
            <a:r>
              <a:rPr lang="en-US" altLang="zh-CN" dirty="0" smtClean="0"/>
              <a:t>JS</a:t>
            </a:r>
            <a:r>
              <a:rPr lang="zh-CN" altLang="en-US" dirty="0" smtClean="0"/>
              <a:t>脚本，用以读取本地文件和</a:t>
            </a:r>
            <a:r>
              <a:rPr lang="en-US" altLang="zh-CN" dirty="0" smtClean="0"/>
              <a:t>XSS</a:t>
            </a:r>
            <a:r>
              <a:rPr lang="zh-CN" altLang="en-US" dirty="0" smtClean="0"/>
              <a:t>跨站脚本攻击</a:t>
            </a:r>
            <a:endParaRPr kumimoji="1" lang="zh-CN" altLang="en-US" dirty="0"/>
          </a:p>
        </p:txBody>
      </p:sp>
      <p:pic>
        <p:nvPicPr>
          <p:cNvPr id="4" name="图片 3"/>
          <p:cNvPicPr>
            <a:picLocks noChangeAspect="1"/>
          </p:cNvPicPr>
          <p:nvPr/>
        </p:nvPicPr>
        <p:blipFill>
          <a:blip r:embed="rId3"/>
          <a:stretch>
            <a:fillRect/>
          </a:stretch>
        </p:blipFill>
        <p:spPr>
          <a:xfrm>
            <a:off x="7224020" y="1809347"/>
            <a:ext cx="3443981" cy="4762300"/>
          </a:xfrm>
          <a:prstGeom prst="rect">
            <a:avLst/>
          </a:prstGeom>
        </p:spPr>
      </p:pic>
      <p:pic>
        <p:nvPicPr>
          <p:cNvPr id="6" name="图片 5"/>
          <p:cNvPicPr>
            <a:picLocks noChangeAspect="1"/>
          </p:cNvPicPr>
          <p:nvPr/>
        </p:nvPicPr>
        <p:blipFill>
          <a:blip r:embed="rId4"/>
          <a:stretch>
            <a:fillRect/>
          </a:stretch>
        </p:blipFill>
        <p:spPr>
          <a:xfrm>
            <a:off x="1524000" y="4512407"/>
            <a:ext cx="2087230" cy="2059240"/>
          </a:xfrm>
          <a:prstGeom prst="rect">
            <a:avLst/>
          </a:prstGeom>
        </p:spPr>
      </p:pic>
      <p:sp>
        <p:nvSpPr>
          <p:cNvPr id="7" name="文本框 6"/>
          <p:cNvSpPr txBox="1"/>
          <p:nvPr/>
        </p:nvSpPr>
        <p:spPr>
          <a:xfrm>
            <a:off x="4020059" y="4541860"/>
            <a:ext cx="2846381"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&lt;script&gt;</a:t>
            </a:r>
          </a:p>
          <a:p>
            <a:r>
              <a:rPr kumimoji="1" lang="en-US" altLang="zh-CN" dirty="0"/>
              <a:t>x=new </a:t>
            </a:r>
            <a:r>
              <a:rPr kumimoji="1" lang="en-US" altLang="zh-CN" dirty="0" err="1"/>
              <a:t>XMLHttpRequest</a:t>
            </a:r>
            <a:r>
              <a:rPr kumimoji="1" lang="en-US" altLang="zh-CN" dirty="0"/>
              <a:t>();</a:t>
            </a:r>
          </a:p>
          <a:p>
            <a:r>
              <a:rPr kumimoji="1" lang="en-US" altLang="zh-CN" dirty="0"/>
              <a:t>……</a:t>
            </a:r>
          </a:p>
          <a:p>
            <a:r>
              <a:rPr kumimoji="1" lang="en-US" altLang="zh-CN" dirty="0" err="1"/>
              <a:t>x.open</a:t>
            </a:r>
            <a:r>
              <a:rPr kumimoji="1" lang="en-US" altLang="zh-CN" dirty="0"/>
              <a:t>(“</a:t>
            </a:r>
            <a:r>
              <a:rPr kumimoji="1" lang="en-US" altLang="zh-CN" dirty="0" err="1"/>
              <a:t>GET”,</a:t>
            </a:r>
            <a:r>
              <a:rPr kumimoji="1" lang="en-US" altLang="zh-CN" dirty="0" err="1">
                <a:solidFill>
                  <a:srgbClr val="FF0000"/>
                </a:solidFill>
                <a:hlinkClick r:id="rId5" action="ppaction://hlinkfile"/>
              </a:rPr>
              <a:t>file</a:t>
            </a:r>
            <a:r>
              <a:rPr kumimoji="1" lang="en-US" altLang="zh-CN" dirty="0">
                <a:solidFill>
                  <a:srgbClr val="FF0000"/>
                </a:solidFill>
                <a:hlinkClick r:id="rId5" action="ppaction://hlinkfile"/>
              </a:rPr>
              <a:t>://////</a:t>
            </a:r>
            <a:r>
              <a:rPr kumimoji="1" lang="en-US" altLang="zh-CN" dirty="0" err="1">
                <a:solidFill>
                  <a:srgbClr val="FF0000"/>
                </a:solidFill>
                <a:hlinkClick r:id="rId5" action="ppaction://hlinkfile"/>
              </a:rPr>
              <a:t>default.prop</a:t>
            </a:r>
            <a:r>
              <a:rPr kumimoji="1" lang="en-US" altLang="zh-CN" dirty="0" err="1"/>
              <a:t>,false</a:t>
            </a:r>
            <a:r>
              <a:rPr kumimoji="1" lang="en-US" altLang="zh-CN" dirty="0"/>
              <a:t>);</a:t>
            </a:r>
          </a:p>
          <a:p>
            <a:r>
              <a:rPr kumimoji="1" lang="en-US" altLang="zh-CN" dirty="0"/>
              <a:t>Alert(</a:t>
            </a:r>
            <a:r>
              <a:rPr kumimoji="1" lang="en-US" altLang="zh-CN" dirty="0" err="1"/>
              <a:t>x.responseText</a:t>
            </a:r>
            <a:r>
              <a:rPr kumimoji="1" lang="en-US" altLang="zh-CN" dirty="0"/>
              <a:t>);</a:t>
            </a:r>
          </a:p>
          <a:p>
            <a:r>
              <a:rPr kumimoji="1" lang="en-US" altLang="zh-CN" dirty="0"/>
              <a:t>&lt;/script&gt;</a:t>
            </a:r>
          </a:p>
        </p:txBody>
      </p:sp>
    </p:spTree>
    <p:extLst>
      <p:ext uri="{BB962C8B-B14F-4D97-AF65-F5344CB8AC3E}">
        <p14:creationId xmlns:p14="http://schemas.microsoft.com/office/powerpoint/2010/main" val="3986738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en-US" altLang="zh-CN" dirty="0" smtClean="0">
                <a:solidFill>
                  <a:schemeClr val="bg2"/>
                </a:solidFill>
              </a:rPr>
              <a:t>1</a:t>
            </a:r>
            <a:r>
              <a:rPr lang="zh-CN" altLang="en-US" dirty="0" smtClean="0">
                <a:solidFill>
                  <a:schemeClr val="bg2"/>
                </a:solidFill>
              </a:rPr>
              <a:t>、</a:t>
            </a:r>
            <a:r>
              <a:rPr lang="zh-CN" altLang="en-US" dirty="0">
                <a:solidFill>
                  <a:schemeClr val="bg2"/>
                </a:solidFill>
              </a:rPr>
              <a:t>移动智能终端安全</a:t>
            </a:r>
            <a:r>
              <a:rPr lang="zh-CN" altLang="en-US" dirty="0" smtClean="0">
                <a:solidFill>
                  <a:schemeClr val="bg2"/>
                </a:solidFill>
              </a:rPr>
              <a:t>概述</a:t>
            </a:r>
            <a:endParaRPr lang="en-US" altLang="zh-CN" dirty="0" smtClean="0">
              <a:solidFill>
                <a:schemeClr val="bg2"/>
              </a:solidFill>
            </a:endParaRPr>
          </a:p>
          <a:p>
            <a:r>
              <a:rPr lang="en-US" altLang="zh-CN" dirty="0">
                <a:solidFill>
                  <a:schemeClr val="bg2"/>
                </a:solidFill>
              </a:rPr>
              <a:t>2</a:t>
            </a:r>
            <a:r>
              <a:rPr lang="zh-CN" altLang="en-US" dirty="0">
                <a:solidFill>
                  <a:schemeClr val="bg2"/>
                </a:solidFill>
              </a:rPr>
              <a:t>、</a:t>
            </a:r>
            <a:r>
              <a:rPr lang="en-US" altLang="zh-CN" dirty="0">
                <a:solidFill>
                  <a:schemeClr val="bg2"/>
                </a:solidFill>
              </a:rPr>
              <a:t>ANDROID</a:t>
            </a:r>
            <a:r>
              <a:rPr lang="zh-CN" altLang="en-US" dirty="0">
                <a:solidFill>
                  <a:schemeClr val="bg2"/>
                </a:solidFill>
              </a:rPr>
              <a:t>安全</a:t>
            </a:r>
            <a:r>
              <a:rPr lang="zh-CN" altLang="en-US" dirty="0" smtClean="0">
                <a:solidFill>
                  <a:schemeClr val="bg2"/>
                </a:solidFill>
              </a:rPr>
              <a:t>机制</a:t>
            </a:r>
            <a:endParaRPr lang="en-US" altLang="zh-CN" dirty="0" smtClean="0">
              <a:solidFill>
                <a:schemeClr val="bg2"/>
              </a:solidFill>
            </a:endParaRPr>
          </a:p>
          <a:p>
            <a:r>
              <a:rPr lang="en-US" altLang="zh-CN" dirty="0" smtClean="0">
                <a:solidFill>
                  <a:schemeClr val="bg2"/>
                </a:solidFill>
              </a:rPr>
              <a:t>3</a:t>
            </a:r>
            <a:r>
              <a:rPr lang="zh-CN" altLang="en-US" dirty="0" smtClean="0">
                <a:solidFill>
                  <a:schemeClr val="bg2"/>
                </a:solidFill>
              </a:rPr>
              <a:t>、</a:t>
            </a:r>
            <a:r>
              <a:rPr lang="en-US" altLang="zh-CN" dirty="0" smtClean="0">
                <a:solidFill>
                  <a:schemeClr val="bg2"/>
                </a:solidFill>
              </a:rPr>
              <a:t>Android</a:t>
            </a:r>
            <a:r>
              <a:rPr lang="zh-CN" altLang="en-US" dirty="0" smtClean="0">
                <a:solidFill>
                  <a:schemeClr val="bg2"/>
                </a:solidFill>
              </a:rPr>
              <a:t>漏洞</a:t>
            </a:r>
            <a:endParaRPr lang="en-US" altLang="zh-CN" dirty="0" smtClean="0">
              <a:solidFill>
                <a:schemeClr val="bg2"/>
              </a:solidFill>
            </a:endParaRPr>
          </a:p>
          <a:p>
            <a:r>
              <a:rPr lang="en-US" altLang="zh-CN" dirty="0" smtClean="0"/>
              <a:t>4</a:t>
            </a:r>
            <a:r>
              <a:rPr lang="zh-CN" altLang="en-US" dirty="0" smtClean="0"/>
              <a:t>、</a:t>
            </a:r>
            <a:r>
              <a:rPr lang="en-US" altLang="zh-CN" dirty="0" smtClean="0"/>
              <a:t>Android</a:t>
            </a:r>
            <a:r>
              <a:rPr lang="zh-CN" altLang="en-US" dirty="0"/>
              <a:t>恶意代码分析</a:t>
            </a:r>
          </a:p>
        </p:txBody>
      </p:sp>
    </p:spTree>
    <p:extLst>
      <p:ext uri="{BB962C8B-B14F-4D97-AF65-F5344CB8AC3E}">
        <p14:creationId xmlns:p14="http://schemas.microsoft.com/office/powerpoint/2010/main" val="210773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normAutofit fontScale="90000"/>
          </a:bodyPr>
          <a:lstStyle/>
          <a:p>
            <a:pPr eaLnBrk="1" hangingPunct="1"/>
            <a:r>
              <a:rPr lang="en-US" altLang="zh-CN" dirty="0" smtClean="0">
                <a:ea typeface="宋体" panose="02010600030101010101" pitchFamily="2" charset="-122"/>
              </a:rPr>
              <a:t>3</a:t>
            </a:r>
            <a:r>
              <a:rPr lang="zh-CN" altLang="en-US" dirty="0" smtClean="0">
                <a:ea typeface="宋体" panose="02010600030101010101" pitchFamily="2" charset="-122"/>
              </a:rPr>
              <a:t>移动操作系统与应用</a:t>
            </a:r>
            <a:endParaRPr lang="en-US" altLang="zh-CN" dirty="0" smtClean="0">
              <a:ea typeface="宋体" panose="02010600030101010101" pitchFamily="2" charset="-122"/>
            </a:endParaRPr>
          </a:p>
        </p:txBody>
      </p:sp>
      <p:sp>
        <p:nvSpPr>
          <p:cNvPr id="35842" name="Rectangle 3"/>
          <p:cNvSpPr>
            <a:spLocks noGrp="1" noChangeArrowheads="1"/>
          </p:cNvSpPr>
          <p:nvPr>
            <p:ph type="body" sz="half" idx="1"/>
          </p:nvPr>
        </p:nvSpPr>
        <p:spPr>
          <a:xfrm>
            <a:off x="2209800" y="1817688"/>
            <a:ext cx="7467600" cy="3429000"/>
          </a:xfrm>
        </p:spPr>
        <p:txBody>
          <a:bodyPr/>
          <a:lstStyle/>
          <a:p>
            <a:pPr eaLnBrk="1" hangingPunct="1">
              <a:buSzPct val="90000"/>
            </a:pPr>
            <a:endParaRPr lang="en-US" altLang="zh-CN" sz="3000" b="1">
              <a:ea typeface="宋体" panose="02010600030101010101" pitchFamily="2" charset="-122"/>
            </a:endParaRPr>
          </a:p>
        </p:txBody>
      </p:sp>
      <p:sp>
        <p:nvSpPr>
          <p:cNvPr id="35844" name="AutoShape 2" descr="http://img.cnbeta.com/newsimg/110311/09181601550082815.jpg"/>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5845" name="TextBox 2"/>
          <p:cNvSpPr txBox="1">
            <a:spLocks noChangeArrowheads="1"/>
          </p:cNvSpPr>
          <p:nvPr/>
        </p:nvSpPr>
        <p:spPr bwMode="auto">
          <a:xfrm>
            <a:off x="2609850" y="5759451"/>
            <a:ext cx="228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800">
                <a:solidFill>
                  <a:schemeClr val="tx2"/>
                </a:solidFill>
                <a:ea typeface="宋体" panose="02010600030101010101" pitchFamily="2" charset="-122"/>
              </a:rPr>
              <a:t>Charlie Miller</a:t>
            </a:r>
            <a:endParaRPr lang="zh-CN" altLang="en-US" sz="2800">
              <a:solidFill>
                <a:schemeClr val="tx2"/>
              </a:solidFill>
              <a:ea typeface="宋体" panose="02010600030101010101" pitchFamily="2" charset="-122"/>
            </a:endParaRPr>
          </a:p>
        </p:txBody>
      </p:sp>
      <p:sp>
        <p:nvSpPr>
          <p:cNvPr id="6" name="矩形 5"/>
          <p:cNvSpPr/>
          <p:nvPr/>
        </p:nvSpPr>
        <p:spPr bwMode="auto">
          <a:xfrm>
            <a:off x="6383338" y="2266950"/>
            <a:ext cx="2736850" cy="252095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lstStyle/>
          <a:p>
            <a:pPr>
              <a:defRPr/>
            </a:pPr>
            <a:r>
              <a:rPr lang="en-US" altLang="zh-CN" sz="2800" dirty="0">
                <a:solidFill>
                  <a:schemeClr val="tx2"/>
                </a:solidFill>
                <a:ea typeface="宋体" pitchFamily="2" charset="-122"/>
              </a:rPr>
              <a:t>Pwn2Own</a:t>
            </a:r>
          </a:p>
          <a:p>
            <a:pPr>
              <a:defRPr/>
            </a:pPr>
            <a:r>
              <a:rPr lang="en-US" altLang="zh-CN" sz="2800" dirty="0">
                <a:solidFill>
                  <a:schemeClr val="tx2"/>
                </a:solidFill>
                <a:ea typeface="宋体" pitchFamily="2" charset="-122"/>
              </a:rPr>
              <a:t>iPhone 4</a:t>
            </a:r>
          </a:p>
          <a:p>
            <a:pPr>
              <a:defRPr/>
            </a:pPr>
            <a:r>
              <a:rPr lang="en-US" altLang="zh-CN" sz="4800" b="1" dirty="0">
                <a:solidFill>
                  <a:srgbClr val="FF0000"/>
                </a:solidFill>
                <a:ea typeface="宋体" pitchFamily="2" charset="-122"/>
              </a:rPr>
              <a:t>20</a:t>
            </a:r>
            <a:r>
              <a:rPr lang="en-US" altLang="zh-CN" sz="2800" dirty="0">
                <a:solidFill>
                  <a:srgbClr val="FF0000"/>
                </a:solidFill>
                <a:ea typeface="宋体" pitchFamily="2" charset="-122"/>
              </a:rPr>
              <a:t> </a:t>
            </a:r>
            <a:r>
              <a:rPr lang="en-US" altLang="zh-CN" sz="2800" dirty="0">
                <a:solidFill>
                  <a:srgbClr val="333333"/>
                </a:solidFill>
                <a:ea typeface="宋体" pitchFamily="2" charset="-122"/>
              </a:rPr>
              <a:t>seconds!!</a:t>
            </a:r>
            <a:endParaRPr lang="zh-CN" altLang="en-US" sz="2800" dirty="0">
              <a:solidFill>
                <a:srgbClr val="333333"/>
              </a:solidFill>
              <a:ea typeface="宋体" pitchFamily="2" charset="-122"/>
            </a:endParaRPr>
          </a:p>
        </p:txBody>
      </p:sp>
      <p:pic>
        <p:nvPicPr>
          <p:cNvPr id="35847" name="Picture 3" descr="G:\mobileSec\Pwn2Ow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3" y="1412875"/>
            <a:ext cx="39878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矩形 11"/>
          <p:cNvSpPr>
            <a:spLocks noChangeArrowheads="1"/>
          </p:cNvSpPr>
          <p:nvPr/>
        </p:nvSpPr>
        <p:spPr bwMode="auto">
          <a:xfrm>
            <a:off x="1558926" y="6453189"/>
            <a:ext cx="177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a:solidFill>
                  <a:srgbClr val="FFFFFF"/>
                </a:solidFill>
                <a:ea typeface="宋体" panose="02010600030101010101" pitchFamily="2" charset="-122"/>
              </a:rPr>
              <a:t>3.</a:t>
            </a:r>
            <a:r>
              <a:rPr lang="zh-CN" altLang="en-US" sz="1400">
                <a:solidFill>
                  <a:srgbClr val="FFFFFF"/>
                </a:solidFill>
                <a:ea typeface="宋体" panose="02010600030101010101" pitchFamily="2" charset="-122"/>
              </a:rPr>
              <a:t>移动终端自身安全</a:t>
            </a:r>
          </a:p>
        </p:txBody>
      </p:sp>
    </p:spTree>
    <p:extLst>
      <p:ext uri="{BB962C8B-B14F-4D97-AF65-F5344CB8AC3E}">
        <p14:creationId xmlns:p14="http://schemas.microsoft.com/office/powerpoint/2010/main" val="2943215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pPr eaLnBrk="1" hangingPunct="1"/>
            <a:r>
              <a:rPr lang="zh-CN" altLang="en-US" smtClean="0">
                <a:ea typeface="宋体" panose="02010600030101010101" pitchFamily="2" charset="-122"/>
              </a:rPr>
              <a:t>移动操作系统</a:t>
            </a:r>
            <a:endParaRPr lang="en-US" altLang="zh-CN" smtClean="0">
              <a:ea typeface="宋体" panose="02010600030101010101" pitchFamily="2" charset="-122"/>
            </a:endParaRPr>
          </a:p>
        </p:txBody>
      </p:sp>
      <p:sp>
        <p:nvSpPr>
          <p:cNvPr id="36867" name="Rectangle 3"/>
          <p:cNvSpPr>
            <a:spLocks noGrp="1" noChangeArrowheads="1"/>
          </p:cNvSpPr>
          <p:nvPr>
            <p:ph type="body" sz="half" idx="1"/>
          </p:nvPr>
        </p:nvSpPr>
        <p:spPr>
          <a:xfrm>
            <a:off x="2209800" y="1817688"/>
            <a:ext cx="7467600" cy="3429000"/>
          </a:xfrm>
        </p:spPr>
        <p:txBody>
          <a:bodyPr/>
          <a:lstStyle/>
          <a:p>
            <a:pPr eaLnBrk="1" hangingPunct="1">
              <a:buSzPct val="90000"/>
            </a:pPr>
            <a:endParaRPr lang="en-US" altLang="zh-CN" sz="3000" b="1">
              <a:ea typeface="宋体" panose="02010600030101010101" pitchFamily="2" charset="-122"/>
            </a:endParaRPr>
          </a:p>
        </p:txBody>
      </p:sp>
      <p:pic>
        <p:nvPicPr>
          <p:cNvPr id="36868" name="Picture 2" descr="G:\mobileSec\infographic.png"/>
          <p:cNvPicPr>
            <a:picLocks noChangeAspect="1" noChangeArrowheads="1"/>
          </p:cNvPicPr>
          <p:nvPr/>
        </p:nvPicPr>
        <p:blipFill>
          <a:blip r:embed="rId3">
            <a:extLst>
              <a:ext uri="{28A0092B-C50C-407E-A947-70E740481C1C}">
                <a14:useLocalDpi xmlns:a14="http://schemas.microsoft.com/office/drawing/2010/main" val="0"/>
              </a:ext>
            </a:extLst>
          </a:blip>
          <a:srcRect t="2" b="71301"/>
          <a:stretch>
            <a:fillRect/>
          </a:stretch>
        </p:blipFill>
        <p:spPr bwMode="auto">
          <a:xfrm>
            <a:off x="1631949" y="1020607"/>
            <a:ext cx="8950325"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268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G:\mobileSec\infographic.png"/>
          <p:cNvPicPr>
            <a:picLocks noChangeAspect="1" noChangeArrowheads="1"/>
          </p:cNvPicPr>
          <p:nvPr/>
        </p:nvPicPr>
        <p:blipFill>
          <a:blip r:embed="rId3">
            <a:extLst>
              <a:ext uri="{28A0092B-C50C-407E-A947-70E740481C1C}">
                <a14:useLocalDpi xmlns:a14="http://schemas.microsoft.com/office/drawing/2010/main" val="0"/>
              </a:ext>
            </a:extLst>
          </a:blip>
          <a:srcRect t="25162" b="40508"/>
          <a:stretch>
            <a:fillRect/>
          </a:stretch>
        </p:blipFill>
        <p:spPr bwMode="auto">
          <a:xfrm>
            <a:off x="1631951" y="0"/>
            <a:ext cx="8950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489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1000"/>
                                        <p:tgtEl>
                                          <p:spTgt spid="50178"/>
                                        </p:tgtEl>
                                      </p:cBhvr>
                                    </p:animEffect>
                                    <p:anim calcmode="lin" valueType="num">
                                      <p:cBhvr>
                                        <p:cTn id="8" dur="1000" fill="hold"/>
                                        <p:tgtEl>
                                          <p:spTgt spid="50178"/>
                                        </p:tgtEl>
                                        <p:attrNameLst>
                                          <p:attrName>ppt_x</p:attrName>
                                        </p:attrNameLst>
                                      </p:cBhvr>
                                      <p:tavLst>
                                        <p:tav tm="0">
                                          <p:val>
                                            <p:strVal val="#ppt_x"/>
                                          </p:val>
                                        </p:tav>
                                        <p:tav tm="100000">
                                          <p:val>
                                            <p:strVal val="#ppt_x"/>
                                          </p:val>
                                        </p:tav>
                                      </p:tavLst>
                                    </p:anim>
                                    <p:anim calcmode="lin" valueType="num">
                                      <p:cBhvr>
                                        <p:cTn id="9" dur="900" decel="100000" fill="hold"/>
                                        <p:tgtEl>
                                          <p:spTgt spid="5017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17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第九周-无线网络安全.pptx" id="{E8BC4944-8165-403B-BEEE-21848F1FB7FA}" vid="{31ED8E39-14DD-4E74-B07F-EC1C69A6885F}"/>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都市流行色">
  <a:themeElements>
    <a:clrScheme name="都市流行色">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都市流行色">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都市流行色">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ppt/theme/theme4.xml><?xml version="1.0" encoding="utf-8"?>
<a:theme xmlns:a="http://schemas.openxmlformats.org/drawingml/2006/main" name="1_都市流行色">
  <a:themeElements>
    <a:clrScheme name="都市流行色">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都市流行色">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都市流行色">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第九周-无线网络安全</Template>
  <TotalTime>140</TotalTime>
  <Words>3331</Words>
  <Application>Microsoft Macintosh PowerPoint</Application>
  <PresentationFormat>宽屏</PresentationFormat>
  <Paragraphs>401</Paragraphs>
  <Slides>66</Slides>
  <Notes>15</Notes>
  <HiddenSlides>3</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66</vt:i4>
      </vt:variant>
    </vt:vector>
  </HeadingPairs>
  <TitlesOfParts>
    <vt:vector size="85" baseType="lpstr">
      <vt:lpstr>Calibri</vt:lpstr>
      <vt:lpstr>Calibri Light</vt:lpstr>
      <vt:lpstr>Gill Sans MT</vt:lpstr>
      <vt:lpstr>Lucida Sans Unicode</vt:lpstr>
      <vt:lpstr>Times New Roman</vt:lpstr>
      <vt:lpstr>Wingdings</vt:lpstr>
      <vt:lpstr>Wingdings 3</vt:lpstr>
      <vt:lpstr>黑体</vt:lpstr>
      <vt:lpstr>华文行楷</vt:lpstr>
      <vt:lpstr>华文细黑</vt:lpstr>
      <vt:lpstr>华文新魏</vt:lpstr>
      <vt:lpstr>华文中宋</vt:lpstr>
      <vt:lpstr>宋体</vt:lpstr>
      <vt:lpstr>新細明體</vt:lpstr>
      <vt:lpstr>Arial</vt:lpstr>
      <vt:lpstr>自定义设计方案</vt:lpstr>
      <vt:lpstr>1_自定义设计方案</vt:lpstr>
      <vt:lpstr>都市流行色</vt:lpstr>
      <vt:lpstr>1_都市流行色</vt:lpstr>
      <vt:lpstr>PowerPoint 演示文稿</vt:lpstr>
      <vt:lpstr>目录</vt:lpstr>
      <vt:lpstr>移动智能终端安全概述</vt:lpstr>
      <vt:lpstr>移动智能终端安全概述</vt:lpstr>
      <vt:lpstr>1终端物理安全</vt:lpstr>
      <vt:lpstr>2用户隐私安全</vt:lpstr>
      <vt:lpstr>3移动操作系统与应用</vt:lpstr>
      <vt:lpstr>移动操作系统</vt:lpstr>
      <vt:lpstr>PowerPoint 演示文稿</vt:lpstr>
      <vt:lpstr>PowerPoint 演示文稿</vt:lpstr>
      <vt:lpstr>PowerPoint 演示文稿</vt:lpstr>
      <vt:lpstr>全球一半的智能手机用户每天在移动设备上花费超过5个小时！</vt:lpstr>
      <vt:lpstr>PowerPoint 演示文稿</vt:lpstr>
      <vt:lpstr>PowerPoint 演示文稿</vt:lpstr>
      <vt:lpstr>PowerPoint 演示文稿</vt:lpstr>
      <vt:lpstr>第一个手机病毒</vt:lpstr>
      <vt:lpstr>Android愚人节病毒</vt:lpstr>
      <vt:lpstr>手机病毒传播途径</vt:lpstr>
      <vt:lpstr>PowerPoint 演示文稿</vt:lpstr>
      <vt:lpstr>目录</vt:lpstr>
      <vt:lpstr>Android架构</vt:lpstr>
      <vt:lpstr>Android架构</vt:lpstr>
      <vt:lpstr>Android架构</vt:lpstr>
      <vt:lpstr>Android架构</vt:lpstr>
      <vt:lpstr>Android架构</vt:lpstr>
      <vt:lpstr>Android组件模型</vt:lpstr>
      <vt:lpstr>Android权限分类</vt:lpstr>
      <vt:lpstr>Root原理</vt:lpstr>
      <vt:lpstr> </vt:lpstr>
      <vt:lpstr>PowerPoint 演示文稿</vt:lpstr>
      <vt:lpstr>Root后有什么用处？</vt:lpstr>
      <vt:lpstr>Android 应用程序权限</vt:lpstr>
      <vt:lpstr>权限级别</vt:lpstr>
      <vt:lpstr>目录</vt:lpstr>
      <vt:lpstr>3、Android漏洞</vt:lpstr>
      <vt:lpstr>短信诈骗</vt:lpstr>
      <vt:lpstr>短信诈骗</vt:lpstr>
      <vt:lpstr>短信诈骗</vt:lpstr>
      <vt:lpstr>常规的短信伪造方法</vt:lpstr>
      <vt:lpstr>常规的短信伪造方法</vt:lpstr>
      <vt:lpstr>Android smishing 漏洞</vt:lpstr>
      <vt:lpstr>漏洞原理</vt:lpstr>
      <vt:lpstr>漏洞分析</vt:lpstr>
      <vt:lpstr>漏洞分析</vt:lpstr>
      <vt:lpstr>Permission redelegation</vt:lpstr>
      <vt:lpstr>3、Android漏洞</vt:lpstr>
      <vt:lpstr>Android通知  vs  iOS通知</vt:lpstr>
      <vt:lpstr>Android通知</vt:lpstr>
      <vt:lpstr>通知滥用</vt:lpstr>
      <vt:lpstr>3、Android漏洞</vt:lpstr>
      <vt:lpstr>Android输入法</vt:lpstr>
      <vt:lpstr>Android输入法机制</vt:lpstr>
      <vt:lpstr>Android输入法机制</vt:lpstr>
      <vt:lpstr>输入法监听</vt:lpstr>
      <vt:lpstr>3、Android漏洞</vt:lpstr>
      <vt:lpstr>恶意代码的传播：重打包</vt:lpstr>
      <vt:lpstr>重打包 Repackage</vt:lpstr>
      <vt:lpstr>重打包 Repackage</vt:lpstr>
      <vt:lpstr>重打包 Repackage</vt:lpstr>
      <vt:lpstr>3、Android漏洞</vt:lpstr>
      <vt:lpstr>外部数据存储导致数据泄漏</vt:lpstr>
      <vt:lpstr>内部数据存储导致数据泄漏</vt:lpstr>
      <vt:lpstr>传输问题导致数据泄露 </vt:lpstr>
      <vt:lpstr>数据验证导致服务端注入</vt:lpstr>
      <vt:lpstr>数据验证问题导致客户端注入 </vt:lpstr>
      <vt:lpstr>目录</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移动智能终端安全</dc:title>
  <dc:subject/>
  <dc:creator>秦中元</dc:creator>
  <cp:keywords/>
  <dc:description/>
  <cp:lastModifiedBy>DTT0131</cp:lastModifiedBy>
  <cp:revision>23</cp:revision>
  <dcterms:created xsi:type="dcterms:W3CDTF">2017-04-25T01:04:20Z</dcterms:created>
  <dcterms:modified xsi:type="dcterms:W3CDTF">2017-12-06T05:01:53Z</dcterms:modified>
  <cp:category/>
</cp:coreProperties>
</file>